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52"/>
  </p:notesMasterIdLst>
  <p:sldIdLst>
    <p:sldId id="256" r:id="rId2"/>
    <p:sldId id="325" r:id="rId3"/>
    <p:sldId id="342" r:id="rId4"/>
    <p:sldId id="343" r:id="rId5"/>
    <p:sldId id="344" r:id="rId6"/>
    <p:sldId id="258" r:id="rId7"/>
    <p:sldId id="332" r:id="rId8"/>
    <p:sldId id="327" r:id="rId9"/>
    <p:sldId id="328" r:id="rId10"/>
    <p:sldId id="329" r:id="rId11"/>
    <p:sldId id="330" r:id="rId12"/>
    <p:sldId id="331" r:id="rId13"/>
    <p:sldId id="259" r:id="rId14"/>
    <p:sldId id="260" r:id="rId15"/>
    <p:sldId id="261" r:id="rId16"/>
    <p:sldId id="306" r:id="rId17"/>
    <p:sldId id="262" r:id="rId18"/>
    <p:sldId id="263" r:id="rId19"/>
    <p:sldId id="320" r:id="rId20"/>
    <p:sldId id="309" r:id="rId21"/>
    <p:sldId id="308" r:id="rId22"/>
    <p:sldId id="333" r:id="rId23"/>
    <p:sldId id="334" r:id="rId24"/>
    <p:sldId id="335" r:id="rId25"/>
    <p:sldId id="336" r:id="rId26"/>
    <p:sldId id="337" r:id="rId27"/>
    <p:sldId id="338" r:id="rId28"/>
    <p:sldId id="339" r:id="rId29"/>
    <p:sldId id="310" r:id="rId30"/>
    <p:sldId id="311" r:id="rId31"/>
    <p:sldId id="268" r:id="rId32"/>
    <p:sldId id="316" r:id="rId33"/>
    <p:sldId id="270" r:id="rId34"/>
    <p:sldId id="319" r:id="rId35"/>
    <p:sldId id="318" r:id="rId36"/>
    <p:sldId id="312" r:id="rId37"/>
    <p:sldId id="317" r:id="rId38"/>
    <p:sldId id="314" r:id="rId39"/>
    <p:sldId id="315" r:id="rId40"/>
    <p:sldId id="271" r:id="rId41"/>
    <p:sldId id="272" r:id="rId42"/>
    <p:sldId id="278" r:id="rId43"/>
    <p:sldId id="273" r:id="rId44"/>
    <p:sldId id="340" r:id="rId45"/>
    <p:sldId id="274" r:id="rId46"/>
    <p:sldId id="321" r:id="rId47"/>
    <p:sldId id="275" r:id="rId48"/>
    <p:sldId id="322" r:id="rId49"/>
    <p:sldId id="282" r:id="rId50"/>
    <p:sldId id="284" r:id="rId51"/>
  </p:sldIdLst>
  <p:sldSz cx="9144000" cy="5143500" type="screen16x9"/>
  <p:notesSz cx="6858000" cy="9144000"/>
  <p:embeddedFontLst>
    <p:embeddedFont>
      <p:font typeface="Cambria Math" panose="02040503050406030204" pitchFamily="18" charset="0"/>
      <p:regular r:id="rId53"/>
    </p:embeddedFont>
    <p:embeddedFont>
      <p:font typeface="Bebas Neue" panose="020B0604020202020204" charset="0"/>
      <p:regular r:id="rId54"/>
    </p:embeddedFont>
    <p:embeddedFont>
      <p:font typeface="Righteous" panose="020B060402020202020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730"/>
    <a:srgbClr val="4A7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97FC8F-15A4-4B7D-B07F-4AA0283E29EF}">
  <a:tblStyle styleId="{FE97FC8F-15A4-4B7D-B07F-4AA0283E29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21" autoAdjust="0"/>
  </p:normalViewPr>
  <p:slideViewPr>
    <p:cSldViewPr snapToGrid="0">
      <p:cViewPr varScale="1">
        <p:scale>
          <a:sx n="74" d="100"/>
          <a:sy n="74" d="100"/>
        </p:scale>
        <p:origin x="12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148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541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500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f26c6b1b8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f26c6b1b8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0370779c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0370779c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0370779cf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f0370779c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97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313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471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56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54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804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400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462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092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721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485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2779dbbd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f2779dbbd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215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2779dbbd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2779dbbd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02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201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2779dbbd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2779dbbd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2779dbbd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f2779dbbd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a:r>
            <a:r>
              <a:rPr lang="en-US" sz="1100" b="0" dirty="0" smtClean="0">
                <a:latin typeface="Spartan"/>
              </a:rPr>
              <a:t>Data imported and stored in pandas </a:t>
            </a:r>
            <a:r>
              <a:rPr lang="en-US" sz="1100" b="0" dirty="0" err="1" smtClean="0">
                <a:latin typeface="Spartan"/>
              </a:rPr>
              <a:t>DataFrame</a:t>
            </a:r>
            <a:endParaRPr lang="en-US" sz="1100" b="0" dirty="0" smtClean="0">
              <a:latin typeface="Spart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 </a:t>
            </a:r>
            <a:r>
              <a:rPr lang="en-US" sz="1100" b="0" dirty="0" smtClean="0">
                <a:latin typeface="Spartan"/>
              </a:rPr>
              <a:t>Data cleaning and formatting done with the help of data visualization and Descriptive stats.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a:r>
            <a:r>
              <a:rPr lang="en-US" sz="1100" b="0" dirty="0" smtClean="0">
                <a:latin typeface="Spartan"/>
              </a:rPr>
              <a:t>The null values were filled with the average values of the matching year, month and weekday for the same hours from the rest of the data.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83176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293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693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747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627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532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162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f58d6fef3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f58d6fef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356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2779dbbd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2779dbbd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2779dbbd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2779dbbd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214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f2779dbbd3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f2779dbbd3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2779dbbd3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2779dbbd3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373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2779dbbd3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2779dbbd3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2779dbbd3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2779dbbd3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119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f58d6fef3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f58d6fef3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f58d6fef3e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f58d6fef3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873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912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686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36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chemeClr val="dk1"/>
            </a:gs>
            <a:gs pos="100000">
              <a:schemeClr val="dk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0"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12313"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412313"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56288"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16"/>
          <p:cNvGrpSpPr/>
          <p:nvPr/>
        </p:nvGrpSpPr>
        <p:grpSpPr>
          <a:xfrm>
            <a:off x="8424000" y="541161"/>
            <a:ext cx="2337900" cy="560387"/>
            <a:chOff x="6135125" y="2934550"/>
            <a:chExt cx="2337900" cy="701975"/>
          </a:xfrm>
        </p:grpSpPr>
        <p:sp>
          <p:nvSpPr>
            <p:cNvPr id="208" name="Google Shape;208;p1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216"/>
        <p:cNvGrpSpPr/>
        <p:nvPr/>
      </p:nvGrpSpPr>
      <p:grpSpPr>
        <a:xfrm>
          <a:off x="0" y="0"/>
          <a:ext cx="0" cy="0"/>
          <a:chOff x="0" y="0"/>
          <a:chExt cx="0" cy="0"/>
        </a:xfrm>
      </p:grpSpPr>
      <p:sp>
        <p:nvSpPr>
          <p:cNvPr id="217" name="Google Shape;217;p18"/>
          <p:cNvSpPr/>
          <p:nvPr/>
        </p:nvSpPr>
        <p:spPr>
          <a:xfrm flipH="1">
            <a:off x="8008900" y="446406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flipH="1">
            <a:off x="595600" y="4727631"/>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flipH="1">
            <a:off x="176525" y="3876581"/>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8"/>
          <p:cNvGrpSpPr/>
          <p:nvPr/>
        </p:nvGrpSpPr>
        <p:grpSpPr>
          <a:xfrm flipH="1">
            <a:off x="8180850" y="534999"/>
            <a:ext cx="2337900" cy="560387"/>
            <a:chOff x="6135125" y="2934550"/>
            <a:chExt cx="2337900" cy="701975"/>
          </a:xfrm>
        </p:grpSpPr>
        <p:sp>
          <p:nvSpPr>
            <p:cNvPr id="221" name="Google Shape;221;p1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8"/>
          <p:cNvGrpSpPr/>
          <p:nvPr/>
        </p:nvGrpSpPr>
        <p:grpSpPr>
          <a:xfrm rot="10800000">
            <a:off x="936073" y="0"/>
            <a:ext cx="844650" cy="838175"/>
            <a:chOff x="513200" y="2286375"/>
            <a:chExt cx="844650" cy="838175"/>
          </a:xfrm>
        </p:grpSpPr>
        <p:sp>
          <p:nvSpPr>
            <p:cNvPr id="228" name="Google Shape;228;p1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rot="10800000">
            <a:off x="98738" y="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8"/>
          <p:cNvGrpSpPr/>
          <p:nvPr/>
        </p:nvGrpSpPr>
        <p:grpSpPr>
          <a:xfrm rot="10800000">
            <a:off x="176523" y="432838"/>
            <a:ext cx="201100" cy="204325"/>
            <a:chOff x="3375338" y="419625"/>
            <a:chExt cx="201100" cy="204325"/>
          </a:xfrm>
        </p:grpSpPr>
        <p:sp>
          <p:nvSpPr>
            <p:cNvPr id="238" name="Google Shape;238;p1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8"/>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5">
  <p:cSld name="CUSTOM_7">
    <p:spTree>
      <p:nvGrpSpPr>
        <p:cNvPr id="1" name="Shape 260"/>
        <p:cNvGrpSpPr/>
        <p:nvPr/>
      </p:nvGrpSpPr>
      <p:grpSpPr>
        <a:xfrm>
          <a:off x="0" y="0"/>
          <a:ext cx="0" cy="0"/>
          <a:chOff x="0" y="0"/>
          <a:chExt cx="0" cy="0"/>
        </a:xfrm>
      </p:grpSpPr>
      <p:sp>
        <p:nvSpPr>
          <p:cNvPr id="261" name="Google Shape;261;p20"/>
          <p:cNvSpPr/>
          <p:nvPr/>
        </p:nvSpPr>
        <p:spPr>
          <a:xfrm rot="-5400000">
            <a:off x="5238" y="-525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rot="-5400000">
            <a:off x="563400" y="604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rot="-5400000">
            <a:off x="710600" y="6044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rot="-5400000">
            <a:off x="563400" y="4604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rot="-5400000">
            <a:off x="710600" y="4604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rot="5400000">
            <a:off x="7686537" y="5364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6">
  <p:cSld name="CUSTOM_8">
    <p:spTree>
      <p:nvGrpSpPr>
        <p:cNvPr id="1" name="Shape 268"/>
        <p:cNvGrpSpPr/>
        <p:nvPr/>
      </p:nvGrpSpPr>
      <p:grpSpPr>
        <a:xfrm>
          <a:off x="0" y="0"/>
          <a:ext cx="0" cy="0"/>
          <a:chOff x="0" y="0"/>
          <a:chExt cx="0" cy="0"/>
        </a:xfrm>
      </p:grpSpPr>
      <p:sp>
        <p:nvSpPr>
          <p:cNvPr id="269" name="Google Shape;269;p21"/>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0" name="Google Shape;270;p21"/>
          <p:cNvGrpSpPr/>
          <p:nvPr/>
        </p:nvGrpSpPr>
        <p:grpSpPr>
          <a:xfrm>
            <a:off x="8424000" y="541161"/>
            <a:ext cx="2337900" cy="560387"/>
            <a:chOff x="6135125" y="2934550"/>
            <a:chExt cx="2337900" cy="701975"/>
          </a:xfrm>
        </p:grpSpPr>
        <p:sp>
          <p:nvSpPr>
            <p:cNvPr id="271" name="Google Shape;271;p21"/>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1">
  <p:cSld name="CUSTOM_10">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 name="Google Shape;295;p23"/>
          <p:cNvSpPr/>
          <p:nvPr/>
        </p:nvSpPr>
        <p:spPr>
          <a:xfrm rot="10800000">
            <a:off x="0" y="-12"/>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3"/>
          <p:cNvGrpSpPr/>
          <p:nvPr/>
        </p:nvGrpSpPr>
        <p:grpSpPr>
          <a:xfrm rot="10800000">
            <a:off x="0" y="837363"/>
            <a:ext cx="844650" cy="838175"/>
            <a:chOff x="513200" y="2286375"/>
            <a:chExt cx="844650" cy="838175"/>
          </a:xfrm>
        </p:grpSpPr>
        <p:sp>
          <p:nvSpPr>
            <p:cNvPr id="297" name="Google Shape;297;p2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3"/>
          <p:cNvGrpSpPr/>
          <p:nvPr/>
        </p:nvGrpSpPr>
        <p:grpSpPr>
          <a:xfrm rot="10800000" flipH="1">
            <a:off x="8428888" y="1675540"/>
            <a:ext cx="2337900" cy="560387"/>
            <a:chOff x="6135125" y="2934550"/>
            <a:chExt cx="2337900" cy="701975"/>
          </a:xfrm>
        </p:grpSpPr>
        <p:sp>
          <p:nvSpPr>
            <p:cNvPr id="306" name="Google Shape;306;p23"/>
            <p:cNvSpPr/>
            <p:nvPr/>
          </p:nvSpPr>
          <p:spPr>
            <a:xfrm>
              <a:off x="6135125" y="29345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135125" y="30688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6135125" y="320310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6135125" y="333737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135125" y="34716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135125" y="36059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3"/>
          <p:cNvSpPr/>
          <p:nvPr/>
        </p:nvSpPr>
        <p:spPr>
          <a:xfrm rot="10800000" flipH="1">
            <a:off x="304888"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20000" y="1739150"/>
            <a:ext cx="3852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5" name="Google Shape;315;p24"/>
          <p:cNvSpPr txBox="1">
            <a:spLocks noGrp="1"/>
          </p:cNvSpPr>
          <p:nvPr>
            <p:ph type="body" idx="1"/>
          </p:nvPr>
        </p:nvSpPr>
        <p:spPr>
          <a:xfrm>
            <a:off x="1163300" y="2311850"/>
            <a:ext cx="2909100" cy="1354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316" name="Google Shape;316;p24"/>
          <p:cNvSpPr/>
          <p:nvPr/>
        </p:nvSpPr>
        <p:spPr>
          <a:xfrm rot="5400000">
            <a:off x="362" y="4402509"/>
            <a:ext cx="740239"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rot="5400000">
            <a:off x="477117" y="4562856"/>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rot="5400000">
            <a:off x="133664" y="45628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rot="5400000">
            <a:off x="475692" y="4899230"/>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rot="5400000">
            <a:off x="132238" y="4899230"/>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rot="10800000">
            <a:off x="739583" y="4402549"/>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739520" y="440254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rot="-5400000">
            <a:off x="8302975" y="393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4"/>
          <p:cNvGrpSpPr/>
          <p:nvPr/>
        </p:nvGrpSpPr>
        <p:grpSpPr>
          <a:xfrm rot="-5400000">
            <a:off x="7465213" y="3550"/>
            <a:ext cx="844650" cy="838175"/>
            <a:chOff x="513200" y="2286375"/>
            <a:chExt cx="844650" cy="838175"/>
          </a:xfrm>
        </p:grpSpPr>
        <p:sp>
          <p:nvSpPr>
            <p:cNvPr id="325" name="Google Shape;325;p24"/>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4"/>
          <p:cNvSpPr/>
          <p:nvPr/>
        </p:nvSpPr>
        <p:spPr>
          <a:xfrm rot="-5400000">
            <a:off x="718207" y="537742"/>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4"/>
          <p:cNvGrpSpPr/>
          <p:nvPr/>
        </p:nvGrpSpPr>
        <p:grpSpPr>
          <a:xfrm rot="-5400000">
            <a:off x="478119" y="258229"/>
            <a:ext cx="201100" cy="204325"/>
            <a:chOff x="3375338" y="419625"/>
            <a:chExt cx="201100" cy="204325"/>
          </a:xfrm>
        </p:grpSpPr>
        <p:sp>
          <p:nvSpPr>
            <p:cNvPr id="335" name="Google Shape;335;p2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39"/>
        <p:cNvGrpSpPr/>
        <p:nvPr/>
      </p:nvGrpSpPr>
      <p:grpSpPr>
        <a:xfrm>
          <a:off x="0" y="0"/>
          <a:ext cx="0" cy="0"/>
          <a:chOff x="0" y="0"/>
          <a:chExt cx="0" cy="0"/>
        </a:xfrm>
      </p:grpSpPr>
      <p:sp>
        <p:nvSpPr>
          <p:cNvPr id="340" name="Google Shape;340;p25"/>
          <p:cNvSpPr txBox="1">
            <a:spLocks noGrp="1"/>
          </p:cNvSpPr>
          <p:nvPr>
            <p:ph type="subTitle" idx="1"/>
          </p:nvPr>
        </p:nvSpPr>
        <p:spPr>
          <a:xfrm>
            <a:off x="1290763"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1" name="Google Shape;341;p25"/>
          <p:cNvSpPr txBox="1">
            <a:spLocks noGrp="1"/>
          </p:cNvSpPr>
          <p:nvPr>
            <p:ph type="subTitle" idx="2"/>
          </p:nvPr>
        </p:nvSpPr>
        <p:spPr>
          <a:xfrm>
            <a:off x="4945638"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2" name="Google Shape;342;p25"/>
          <p:cNvSpPr txBox="1">
            <a:spLocks noGrp="1"/>
          </p:cNvSpPr>
          <p:nvPr>
            <p:ph type="subTitle" idx="3"/>
          </p:nvPr>
        </p:nvSpPr>
        <p:spPr>
          <a:xfrm>
            <a:off x="1290763"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5"/>
          <p:cNvSpPr txBox="1">
            <a:spLocks noGrp="1"/>
          </p:cNvSpPr>
          <p:nvPr>
            <p:ph type="subTitle" idx="4"/>
          </p:nvPr>
        </p:nvSpPr>
        <p:spPr>
          <a:xfrm>
            <a:off x="4945638"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5"/>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45" name="Google Shape;345;p25"/>
          <p:cNvGrpSpPr/>
          <p:nvPr/>
        </p:nvGrpSpPr>
        <p:grpSpPr>
          <a:xfrm rot="10800000" flipH="1">
            <a:off x="8428888" y="4048115"/>
            <a:ext cx="2337900" cy="560387"/>
            <a:chOff x="6135125" y="2934550"/>
            <a:chExt cx="2337900" cy="701975"/>
          </a:xfrm>
        </p:grpSpPr>
        <p:sp>
          <p:nvSpPr>
            <p:cNvPr id="346" name="Google Shape;346;p2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5"/>
          <p:cNvSpPr/>
          <p:nvPr/>
        </p:nvSpPr>
        <p:spPr>
          <a:xfrm rot="10800000" flipH="1">
            <a:off x="304888"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7928250"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7924250"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720000" y="286716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solidFill>
                  <a:srgbClr val="FFFEF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6"/>
          <p:cNvSpPr txBox="1">
            <a:spLocks noGrp="1"/>
          </p:cNvSpPr>
          <p:nvPr>
            <p:ph type="subTitle" idx="1"/>
          </p:nvPr>
        </p:nvSpPr>
        <p:spPr>
          <a:xfrm>
            <a:off x="720000" y="3301325"/>
            <a:ext cx="2336400" cy="71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6"/>
          <p:cNvSpPr txBox="1">
            <a:spLocks noGrp="1"/>
          </p:cNvSpPr>
          <p:nvPr>
            <p:ph type="title" idx="2"/>
          </p:nvPr>
        </p:nvSpPr>
        <p:spPr>
          <a:xfrm>
            <a:off x="3403800" y="2867200"/>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6"/>
          <p:cNvSpPr txBox="1">
            <a:spLocks noGrp="1"/>
          </p:cNvSpPr>
          <p:nvPr>
            <p:ph type="subTitle" idx="3"/>
          </p:nvPr>
        </p:nvSpPr>
        <p:spPr>
          <a:xfrm>
            <a:off x="3403800" y="3301362"/>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6"/>
          <p:cNvSpPr txBox="1">
            <a:spLocks noGrp="1"/>
          </p:cNvSpPr>
          <p:nvPr>
            <p:ph type="title" idx="4"/>
          </p:nvPr>
        </p:nvSpPr>
        <p:spPr>
          <a:xfrm>
            <a:off x="6087600" y="2867188"/>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1" name="Google Shape;361;p26"/>
          <p:cNvSpPr txBox="1">
            <a:spLocks noGrp="1"/>
          </p:cNvSpPr>
          <p:nvPr>
            <p:ph type="subTitle" idx="5"/>
          </p:nvPr>
        </p:nvSpPr>
        <p:spPr>
          <a:xfrm>
            <a:off x="6087600" y="3301350"/>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6"/>
          <p:cNvSpPr txBox="1">
            <a:spLocks noGrp="1"/>
          </p:cNvSpPr>
          <p:nvPr>
            <p:ph type="title" idx="6"/>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3" name="Google Shape;363;p26"/>
          <p:cNvSpPr/>
          <p:nvPr/>
        </p:nvSpPr>
        <p:spPr>
          <a:xfrm>
            <a:off x="8424000" y="4457138"/>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rot="10800000">
            <a:off x="346388" y="43215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6"/>
          <p:cNvGrpSpPr/>
          <p:nvPr/>
        </p:nvGrpSpPr>
        <p:grpSpPr>
          <a:xfrm rot="10800000">
            <a:off x="346388" y="4060500"/>
            <a:ext cx="201100" cy="204325"/>
            <a:chOff x="3375338" y="419625"/>
            <a:chExt cx="201100" cy="204325"/>
          </a:xfrm>
        </p:grpSpPr>
        <p:sp>
          <p:nvSpPr>
            <p:cNvPr id="366" name="Google Shape;366;p2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26"/>
          <p:cNvGrpSpPr/>
          <p:nvPr/>
        </p:nvGrpSpPr>
        <p:grpSpPr>
          <a:xfrm>
            <a:off x="-1617900" y="541161"/>
            <a:ext cx="2337900" cy="560387"/>
            <a:chOff x="6135125" y="2934550"/>
            <a:chExt cx="2337900" cy="701975"/>
          </a:xfrm>
        </p:grpSpPr>
        <p:sp>
          <p:nvSpPr>
            <p:cNvPr id="371" name="Google Shape;371;p2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05"/>
        <p:cNvGrpSpPr/>
        <p:nvPr/>
      </p:nvGrpSpPr>
      <p:grpSpPr>
        <a:xfrm>
          <a:off x="0" y="0"/>
          <a:ext cx="0" cy="0"/>
          <a:chOff x="0" y="0"/>
          <a:chExt cx="0" cy="0"/>
        </a:xfrm>
      </p:grpSpPr>
      <p:sp>
        <p:nvSpPr>
          <p:cNvPr id="406" name="Google Shape;406;p28"/>
          <p:cNvSpPr/>
          <p:nvPr/>
        </p:nvSpPr>
        <p:spPr>
          <a:xfrm>
            <a:off x="8403360" y="535012"/>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7662362" y="535012"/>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8563353" y="668703"/>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8563353" y="10121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8898301" y="668703"/>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8898301" y="1012156"/>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flipH="1">
            <a:off x="723471" y="542834"/>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8"/>
          <p:cNvGrpSpPr/>
          <p:nvPr/>
        </p:nvGrpSpPr>
        <p:grpSpPr>
          <a:xfrm flipH="1">
            <a:off x="445171" y="301534"/>
            <a:ext cx="201100" cy="204325"/>
            <a:chOff x="3375338" y="419625"/>
            <a:chExt cx="201100" cy="204325"/>
          </a:xfrm>
        </p:grpSpPr>
        <p:sp>
          <p:nvSpPr>
            <p:cNvPr id="414" name="Google Shape;414;p2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28"/>
          <p:cNvSpPr txBox="1">
            <a:spLocks noGrp="1"/>
          </p:cNvSpPr>
          <p:nvPr>
            <p:ph type="title"/>
          </p:nvPr>
        </p:nvSpPr>
        <p:spPr>
          <a:xfrm>
            <a:off x="1853925" y="1682850"/>
            <a:ext cx="2791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9" name="Google Shape;419;p28"/>
          <p:cNvSpPr txBox="1">
            <a:spLocks noGrp="1"/>
          </p:cNvSpPr>
          <p:nvPr>
            <p:ph type="subTitle" idx="1"/>
          </p:nvPr>
        </p:nvSpPr>
        <p:spPr>
          <a:xfrm>
            <a:off x="1853925" y="2116975"/>
            <a:ext cx="2689800" cy="7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28"/>
          <p:cNvSpPr txBox="1">
            <a:spLocks noGrp="1"/>
          </p:cNvSpPr>
          <p:nvPr>
            <p:ph type="title" idx="2"/>
          </p:nvPr>
        </p:nvSpPr>
        <p:spPr>
          <a:xfrm>
            <a:off x="5739075" y="1682850"/>
            <a:ext cx="2689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1" name="Google Shape;421;p28"/>
          <p:cNvSpPr txBox="1">
            <a:spLocks noGrp="1"/>
          </p:cNvSpPr>
          <p:nvPr>
            <p:ph type="subTitle" idx="3"/>
          </p:nvPr>
        </p:nvSpPr>
        <p:spPr>
          <a:xfrm>
            <a:off x="5739100" y="2116975"/>
            <a:ext cx="2689800" cy="7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28"/>
          <p:cNvSpPr txBox="1">
            <a:spLocks noGrp="1"/>
          </p:cNvSpPr>
          <p:nvPr>
            <p:ph type="title" idx="4"/>
          </p:nvPr>
        </p:nvSpPr>
        <p:spPr>
          <a:xfrm>
            <a:off x="1853925" y="3057303"/>
            <a:ext cx="2791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3" name="Google Shape;423;p28"/>
          <p:cNvSpPr txBox="1">
            <a:spLocks noGrp="1"/>
          </p:cNvSpPr>
          <p:nvPr>
            <p:ph type="subTitle" idx="5"/>
          </p:nvPr>
        </p:nvSpPr>
        <p:spPr>
          <a:xfrm>
            <a:off x="1853925" y="3491428"/>
            <a:ext cx="2689800" cy="7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 name="Google Shape;424;p28"/>
          <p:cNvSpPr txBox="1">
            <a:spLocks noGrp="1"/>
          </p:cNvSpPr>
          <p:nvPr>
            <p:ph type="title" idx="6"/>
          </p:nvPr>
        </p:nvSpPr>
        <p:spPr>
          <a:xfrm>
            <a:off x="5739075" y="3057303"/>
            <a:ext cx="2689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5" name="Google Shape;425;p28"/>
          <p:cNvSpPr txBox="1">
            <a:spLocks noGrp="1"/>
          </p:cNvSpPr>
          <p:nvPr>
            <p:ph type="subTitle" idx="7"/>
          </p:nvPr>
        </p:nvSpPr>
        <p:spPr>
          <a:xfrm>
            <a:off x="5739100" y="3491428"/>
            <a:ext cx="2689800" cy="7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28"/>
          <p:cNvSpPr txBox="1">
            <a:spLocks noGrp="1"/>
          </p:cNvSpPr>
          <p:nvPr>
            <p:ph type="title" idx="8"/>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gradFill>
          <a:gsLst>
            <a:gs pos="0">
              <a:schemeClr val="dk1"/>
            </a:gs>
            <a:gs pos="36000">
              <a:schemeClr val="dk1"/>
            </a:gs>
            <a:gs pos="100000">
              <a:schemeClr val="dk2"/>
            </a:gs>
          </a:gsLst>
          <a:lin ang="13500032" scaled="0"/>
        </a:gradFill>
        <a:effectLst/>
      </p:bgPr>
    </p:bg>
    <p:spTree>
      <p:nvGrpSpPr>
        <p:cNvPr id="1" name="Shape 427"/>
        <p:cNvGrpSpPr/>
        <p:nvPr/>
      </p:nvGrpSpPr>
      <p:grpSpPr>
        <a:xfrm>
          <a:off x="0" y="0"/>
          <a:ext cx="0" cy="0"/>
          <a:chOff x="0" y="0"/>
          <a:chExt cx="0" cy="0"/>
        </a:xfrm>
      </p:grpSpPr>
      <p:sp>
        <p:nvSpPr>
          <p:cNvPr id="428" name="Google Shape;428;p29"/>
          <p:cNvSpPr txBox="1">
            <a:spLocks noGrp="1"/>
          </p:cNvSpPr>
          <p:nvPr>
            <p:ph type="title"/>
          </p:nvPr>
        </p:nvSpPr>
        <p:spPr>
          <a:xfrm>
            <a:off x="720000" y="1996625"/>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29"/>
          <p:cNvSpPr txBox="1">
            <a:spLocks noGrp="1"/>
          </p:cNvSpPr>
          <p:nvPr>
            <p:ph type="subTitle" idx="1"/>
          </p:nvPr>
        </p:nvSpPr>
        <p:spPr>
          <a:xfrm>
            <a:off x="719800"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29"/>
          <p:cNvSpPr txBox="1">
            <a:spLocks noGrp="1"/>
          </p:cNvSpPr>
          <p:nvPr>
            <p:ph type="title" idx="2"/>
          </p:nvPr>
        </p:nvSpPr>
        <p:spPr>
          <a:xfrm>
            <a:off x="3281400"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29"/>
          <p:cNvSpPr txBox="1">
            <a:spLocks noGrp="1"/>
          </p:cNvSpPr>
          <p:nvPr>
            <p:ph type="subTitle" idx="3"/>
          </p:nvPr>
        </p:nvSpPr>
        <p:spPr>
          <a:xfrm>
            <a:off x="5842500"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2" name="Google Shape;432;p29"/>
          <p:cNvSpPr txBox="1">
            <a:spLocks noGrp="1"/>
          </p:cNvSpPr>
          <p:nvPr>
            <p:ph type="title" idx="4"/>
          </p:nvPr>
        </p:nvSpPr>
        <p:spPr>
          <a:xfrm>
            <a:off x="720000" y="3826750"/>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3" name="Google Shape;433;p29"/>
          <p:cNvSpPr txBox="1">
            <a:spLocks noGrp="1"/>
          </p:cNvSpPr>
          <p:nvPr>
            <p:ph type="subTitle" idx="5"/>
          </p:nvPr>
        </p:nvSpPr>
        <p:spPr>
          <a:xfrm>
            <a:off x="720000" y="4123775"/>
            <a:ext cx="2561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4" name="Google Shape;434;p29"/>
          <p:cNvSpPr txBox="1">
            <a:spLocks noGrp="1"/>
          </p:cNvSpPr>
          <p:nvPr>
            <p:ph type="title" idx="6"/>
          </p:nvPr>
        </p:nvSpPr>
        <p:spPr>
          <a:xfrm>
            <a:off x="3281621" y="3826750"/>
            <a:ext cx="25812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5" name="Google Shape;435;p29"/>
          <p:cNvSpPr txBox="1">
            <a:spLocks noGrp="1"/>
          </p:cNvSpPr>
          <p:nvPr>
            <p:ph type="subTitle" idx="7"/>
          </p:nvPr>
        </p:nvSpPr>
        <p:spPr>
          <a:xfrm>
            <a:off x="3281450" y="4123775"/>
            <a:ext cx="2581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6" name="Google Shape;436;p29"/>
          <p:cNvSpPr txBox="1">
            <a:spLocks noGrp="1"/>
          </p:cNvSpPr>
          <p:nvPr>
            <p:ph type="title" idx="8"/>
          </p:nvPr>
        </p:nvSpPr>
        <p:spPr>
          <a:xfrm>
            <a:off x="5847400"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7" name="Google Shape;437;p29"/>
          <p:cNvSpPr txBox="1">
            <a:spLocks noGrp="1"/>
          </p:cNvSpPr>
          <p:nvPr>
            <p:ph type="subTitle" idx="9"/>
          </p:nvPr>
        </p:nvSpPr>
        <p:spPr>
          <a:xfrm>
            <a:off x="3281438"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8" name="Google Shape;438;p29"/>
          <p:cNvSpPr txBox="1">
            <a:spLocks noGrp="1"/>
          </p:cNvSpPr>
          <p:nvPr>
            <p:ph type="title" idx="13"/>
          </p:nvPr>
        </p:nvSpPr>
        <p:spPr>
          <a:xfrm>
            <a:off x="5867670" y="3826750"/>
            <a:ext cx="25611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9" name="Google Shape;439;p29"/>
          <p:cNvSpPr txBox="1">
            <a:spLocks noGrp="1"/>
          </p:cNvSpPr>
          <p:nvPr>
            <p:ph type="subTitle" idx="14"/>
          </p:nvPr>
        </p:nvSpPr>
        <p:spPr>
          <a:xfrm>
            <a:off x="5867500" y="4123775"/>
            <a:ext cx="256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29"/>
          <p:cNvSpPr txBox="1">
            <a:spLocks noGrp="1"/>
          </p:cNvSpPr>
          <p:nvPr>
            <p:ph type="title" idx="15"/>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1" name="Google Shape;441;p29"/>
          <p:cNvSpPr/>
          <p:nvPr/>
        </p:nvSpPr>
        <p:spPr>
          <a:xfrm rot="10800000" flipH="1">
            <a:off x="8299344" y="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9"/>
          <p:cNvGrpSpPr/>
          <p:nvPr/>
        </p:nvGrpSpPr>
        <p:grpSpPr>
          <a:xfrm rot="10800000" flipH="1">
            <a:off x="8299344" y="837375"/>
            <a:ext cx="844650" cy="838175"/>
            <a:chOff x="513200" y="2286375"/>
            <a:chExt cx="844650" cy="838175"/>
          </a:xfrm>
        </p:grpSpPr>
        <p:sp>
          <p:nvSpPr>
            <p:cNvPr id="443" name="Google Shape;443;p29"/>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9"/>
          <p:cNvGrpSpPr/>
          <p:nvPr/>
        </p:nvGrpSpPr>
        <p:grpSpPr>
          <a:xfrm>
            <a:off x="-1617900" y="541161"/>
            <a:ext cx="2337900" cy="560387"/>
            <a:chOff x="6135125" y="2934550"/>
            <a:chExt cx="2337900" cy="701975"/>
          </a:xfrm>
        </p:grpSpPr>
        <p:sp>
          <p:nvSpPr>
            <p:cNvPr id="452" name="Google Shape;452;p29"/>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36000">
              <a:schemeClr val="dk1"/>
            </a:gs>
            <a:gs pos="100000">
              <a:schemeClr val="dk2"/>
            </a:gs>
          </a:gsLst>
          <a:lin ang="13500032" scaled="0"/>
        </a:gra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715100" y="3791800"/>
            <a:ext cx="33474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a:spLocks noGrp="1"/>
          </p:cNvSpPr>
          <p:nvPr>
            <p:ph type="title" idx="2" hasCustomPrompt="1"/>
          </p:nvPr>
        </p:nvSpPr>
        <p:spPr>
          <a:xfrm>
            <a:off x="715100" y="535000"/>
            <a:ext cx="6576000" cy="151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80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76"/>
        <p:cNvGrpSpPr/>
        <p:nvPr/>
      </p:nvGrpSpPr>
      <p:grpSpPr>
        <a:xfrm>
          <a:off x="0" y="0"/>
          <a:ext cx="0" cy="0"/>
          <a:chOff x="0" y="0"/>
          <a:chExt cx="0" cy="0"/>
        </a:xfrm>
      </p:grpSpPr>
      <p:sp>
        <p:nvSpPr>
          <p:cNvPr id="477" name="Google Shape;477;p31"/>
          <p:cNvSpPr txBox="1">
            <a:spLocks noGrp="1"/>
          </p:cNvSpPr>
          <p:nvPr>
            <p:ph type="title"/>
          </p:nvPr>
        </p:nvSpPr>
        <p:spPr>
          <a:xfrm>
            <a:off x="2646100" y="357200"/>
            <a:ext cx="5782800" cy="118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8" name="Google Shape;478;p31"/>
          <p:cNvSpPr txBox="1">
            <a:spLocks noGrp="1"/>
          </p:cNvSpPr>
          <p:nvPr>
            <p:ph type="subTitle" idx="1"/>
          </p:nvPr>
        </p:nvSpPr>
        <p:spPr>
          <a:xfrm>
            <a:off x="4572000" y="1706450"/>
            <a:ext cx="3856800" cy="440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2"/>
              </a:buClr>
              <a:buSzPts val="14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31"/>
          <p:cNvSpPr txBox="1"/>
          <p:nvPr/>
        </p:nvSpPr>
        <p:spPr>
          <a:xfrm>
            <a:off x="3087400" y="3896300"/>
            <a:ext cx="5341500" cy="4035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200">
                <a:solidFill>
                  <a:schemeClr val="lt2"/>
                </a:solidFill>
                <a:latin typeface="Spartan"/>
                <a:ea typeface="Spartan"/>
                <a:cs typeface="Spartan"/>
                <a:sym typeface="Spartan"/>
              </a:rPr>
              <a:t>CREDITS: This presentation template was created by </a:t>
            </a:r>
            <a:r>
              <a:rPr lang="en" sz="1200">
                <a:solidFill>
                  <a:schemeClr val="lt2"/>
                </a:solidFill>
                <a:uFill>
                  <a:noFill/>
                </a:uFill>
                <a:latin typeface="Spartan"/>
                <a:ea typeface="Spartan"/>
                <a:cs typeface="Spartan"/>
                <a:sym typeface="Spartan"/>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lt2"/>
                </a:solidFill>
                <a:latin typeface="Spartan"/>
                <a:ea typeface="Spartan"/>
                <a:cs typeface="Spartan"/>
                <a:sym typeface="Spartan"/>
              </a:rPr>
              <a:t>, including icons by </a:t>
            </a:r>
            <a:r>
              <a:rPr lang="en" sz="1200">
                <a:solidFill>
                  <a:schemeClr val="lt2"/>
                </a:solidFill>
                <a:uFill>
                  <a:noFill/>
                </a:uFill>
                <a:latin typeface="Spartan"/>
                <a:ea typeface="Spartan"/>
                <a:cs typeface="Spartan"/>
                <a:sym typeface="Spartan"/>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lt2"/>
                </a:solidFill>
                <a:latin typeface="Spartan"/>
                <a:ea typeface="Spartan"/>
                <a:cs typeface="Spartan"/>
                <a:sym typeface="Spartan"/>
              </a:rPr>
              <a:t> and infographics &amp; images by </a:t>
            </a:r>
            <a:r>
              <a:rPr lang="en" sz="1200">
                <a:solidFill>
                  <a:schemeClr val="lt2"/>
                </a:solidFill>
                <a:uFill>
                  <a:noFill/>
                </a:uFill>
                <a:latin typeface="Spartan"/>
                <a:ea typeface="Spartan"/>
                <a:cs typeface="Spartan"/>
                <a:sym typeface="Spartan"/>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a:solidFill>
                <a:schemeClr val="lt2"/>
              </a:solidFill>
              <a:latin typeface="Spartan"/>
              <a:ea typeface="Spartan"/>
              <a:cs typeface="Spartan"/>
              <a:sym typeface="Spartan"/>
            </a:endParaRPr>
          </a:p>
        </p:txBody>
      </p:sp>
      <p:sp>
        <p:nvSpPr>
          <p:cNvPr id="480" name="Google Shape;480;p31"/>
          <p:cNvSpPr txBox="1">
            <a:spLocks noGrp="1"/>
          </p:cNvSpPr>
          <p:nvPr>
            <p:ph type="subTitle" idx="2"/>
          </p:nvPr>
        </p:nvSpPr>
        <p:spPr>
          <a:xfrm>
            <a:off x="5524900" y="2319500"/>
            <a:ext cx="2904000" cy="68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31"/>
          <p:cNvSpPr/>
          <p:nvPr/>
        </p:nvSpPr>
        <p:spPr>
          <a:xfrm rot="5400000" flipH="1">
            <a:off x="711463" y="137998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rot="5400000" flipH="1">
            <a:off x="715100" y="539000"/>
            <a:ext cx="837375"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rot="5400000" flipH="1">
            <a:off x="713088" y="536988"/>
            <a:ext cx="841400"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1"/>
          <p:cNvGrpSpPr/>
          <p:nvPr/>
        </p:nvGrpSpPr>
        <p:grpSpPr>
          <a:xfrm rot="5400000" flipH="1">
            <a:off x="1549225" y="1379600"/>
            <a:ext cx="844650" cy="838175"/>
            <a:chOff x="513200" y="2286375"/>
            <a:chExt cx="844650" cy="838175"/>
          </a:xfrm>
        </p:grpSpPr>
        <p:sp>
          <p:nvSpPr>
            <p:cNvPr id="485" name="Google Shape;485;p31"/>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31"/>
          <p:cNvSpPr/>
          <p:nvPr/>
        </p:nvSpPr>
        <p:spPr>
          <a:xfrm rot="5400000" flipH="1">
            <a:off x="1552863" y="538613"/>
            <a:ext cx="837375"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flipH="1">
            <a:off x="715100"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5542650" y="3399075"/>
            <a:ext cx="2907600" cy="713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Righteous"/>
              <a:buNone/>
              <a:defRPr sz="2500">
                <a:solidFill>
                  <a:schemeClr val="accent2"/>
                </a:solidFill>
                <a:latin typeface="Righteous"/>
                <a:ea typeface="Righteous"/>
                <a:cs typeface="Righteous"/>
                <a:sym typeface="Righteo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2485100" y="1452088"/>
            <a:ext cx="2907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Righteous"/>
              <a:buNone/>
              <a:defRPr sz="2500">
                <a:latin typeface="Righteous"/>
                <a:ea typeface="Righteous"/>
                <a:cs typeface="Righteous"/>
                <a:sym typeface="Righteou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3"/>
          </p:nvPr>
        </p:nvSpPr>
        <p:spPr>
          <a:xfrm>
            <a:off x="5542650" y="4013100"/>
            <a:ext cx="2907600" cy="59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4"/>
          </p:nvPr>
        </p:nvSpPr>
        <p:spPr>
          <a:xfrm>
            <a:off x="2485100" y="2066123"/>
            <a:ext cx="2907600" cy="59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8" name="Google Shape;38;p5"/>
          <p:cNvGrpSpPr/>
          <p:nvPr/>
        </p:nvGrpSpPr>
        <p:grpSpPr>
          <a:xfrm rot="10800000" flipH="1">
            <a:off x="-158462" y="4048115"/>
            <a:ext cx="2337900" cy="560387"/>
            <a:chOff x="6135125" y="2934550"/>
            <a:chExt cx="2337900" cy="701975"/>
          </a:xfrm>
        </p:grpSpPr>
        <p:sp>
          <p:nvSpPr>
            <p:cNvPr id="39" name="Google Shape;39;p5"/>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5"/>
          <p:cNvSpPr/>
          <p:nvPr/>
        </p:nvSpPr>
        <p:spPr>
          <a:xfrm>
            <a:off x="8403360" y="732112"/>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563353" y="865803"/>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8563353" y="12092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898301" y="865803"/>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8898301" y="1209256"/>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5400000">
            <a:off x="8401620" y="-8888"/>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5400000">
            <a:off x="8401620" y="-8826"/>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69249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36000">
              <a:schemeClr val="dk1"/>
            </a:gs>
            <a:gs pos="100000">
              <a:schemeClr val="dk2"/>
            </a:gs>
          </a:gsLst>
          <a:lin ang="8099331" scaled="0"/>
        </a:gradFill>
        <a:effectLst/>
      </p:bgPr>
    </p:bg>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7" name="Google Shape;67;p8"/>
          <p:cNvGrpSpPr/>
          <p:nvPr/>
        </p:nvGrpSpPr>
        <p:grpSpPr>
          <a:xfrm rot="10800000" flipH="1">
            <a:off x="7311388" y="534990"/>
            <a:ext cx="2337900" cy="560387"/>
            <a:chOff x="6135125" y="2934550"/>
            <a:chExt cx="2337900" cy="701975"/>
          </a:xfrm>
        </p:grpSpPr>
        <p:sp>
          <p:nvSpPr>
            <p:cNvPr id="68" name="Google Shape;68;p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p:nvPr/>
        </p:nvSpPr>
        <p:spPr>
          <a:xfrm rot="10800000">
            <a:off x="0" y="-12"/>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rot="10800000">
            <a:off x="0" y="837363"/>
            <a:ext cx="844650" cy="838175"/>
            <a:chOff x="513200" y="2286375"/>
            <a:chExt cx="844650" cy="838175"/>
          </a:xfrm>
        </p:grpSpPr>
        <p:sp>
          <p:nvSpPr>
            <p:cNvPr id="76" name="Google Shape;76;p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24822" y="4404625"/>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16175" y="4404625"/>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6175" y="4404625"/>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884815" y="453831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884815" y="4881769"/>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19764" y="4538315"/>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1219764" y="4881769"/>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36000">
              <a:schemeClr val="dk1"/>
            </a:gs>
            <a:gs pos="100000">
              <a:schemeClr val="dk2"/>
            </a:gs>
          </a:gsLst>
          <a:lin ang="8099331" scaled="0"/>
        </a:gradFill>
        <a:effectLst/>
      </p:bgPr>
    </p:bg>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2290025" y="1802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9"/>
          <p:cNvSpPr txBox="1">
            <a:spLocks noGrp="1"/>
          </p:cNvSpPr>
          <p:nvPr>
            <p:ph type="subTitle" idx="1"/>
          </p:nvPr>
        </p:nvSpPr>
        <p:spPr>
          <a:xfrm>
            <a:off x="2036250" y="2600725"/>
            <a:ext cx="5071500" cy="12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9"/>
          <p:cNvSpPr/>
          <p:nvPr/>
        </p:nvSpPr>
        <p:spPr>
          <a:xfrm>
            <a:off x="8166550" y="13860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8162550" y="5350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9"/>
          <p:cNvGrpSpPr/>
          <p:nvPr/>
        </p:nvGrpSpPr>
        <p:grpSpPr>
          <a:xfrm>
            <a:off x="8428875" y="4375124"/>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9"/>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104"/>
        <p:cNvGrpSpPr/>
        <p:nvPr/>
      </p:nvGrpSpPr>
      <p:grpSpPr>
        <a:xfrm>
          <a:off x="0" y="0"/>
          <a:ext cx="0" cy="0"/>
          <a:chOff x="0" y="0"/>
          <a:chExt cx="0" cy="0"/>
        </a:xfrm>
      </p:grpSpPr>
      <p:sp>
        <p:nvSpPr>
          <p:cNvPr id="105" name="Google Shape;105;p10"/>
          <p:cNvSpPr/>
          <p:nvPr/>
        </p:nvSpPr>
        <p:spPr>
          <a:xfrm>
            <a:off x="724822" y="4404625"/>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16175" y="4404625"/>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16175" y="4404625"/>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884815" y="453831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884815" y="4881769"/>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1219764" y="4538315"/>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1219764" y="4881769"/>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rot="10800000">
            <a:off x="-16125" y="3663678"/>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5400000">
            <a:off x="723083" y="3663624"/>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txBox="1">
            <a:spLocks noGrp="1"/>
          </p:cNvSpPr>
          <p:nvPr>
            <p:ph type="title"/>
          </p:nvPr>
        </p:nvSpPr>
        <p:spPr>
          <a:xfrm>
            <a:off x="631400" y="51450"/>
            <a:ext cx="2413800" cy="284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5" name="Google Shape;115;p10"/>
          <p:cNvSpPr/>
          <p:nvPr/>
        </p:nvSpPr>
        <p:spPr>
          <a:xfrm rot="-5400000">
            <a:off x="723083" y="3663624"/>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3"/>
          <p:cNvSpPr txBox="1">
            <a:spLocks noGrp="1"/>
          </p:cNvSpPr>
          <p:nvPr>
            <p:ph type="subTitle" idx="1"/>
          </p:nvPr>
        </p:nvSpPr>
        <p:spPr>
          <a:xfrm>
            <a:off x="720000" y="16226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2"/>
          </p:nvPr>
        </p:nvSpPr>
        <p:spPr>
          <a:xfrm>
            <a:off x="716600" y="1989652"/>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hasCustomPrompt="1"/>
          </p:nvPr>
        </p:nvSpPr>
        <p:spPr>
          <a:xfrm>
            <a:off x="3497321"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3"/>
          <p:cNvSpPr txBox="1">
            <a:spLocks noGrp="1"/>
          </p:cNvSpPr>
          <p:nvPr>
            <p:ph type="title" idx="4" hasCustomPrompt="1"/>
          </p:nvPr>
        </p:nvSpPr>
        <p:spPr>
          <a:xfrm>
            <a:off x="3497321"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4" name="Google Shape;134;p13"/>
          <p:cNvSpPr txBox="1">
            <a:spLocks noGrp="1"/>
          </p:cNvSpPr>
          <p:nvPr>
            <p:ph type="title" idx="5" hasCustomPrompt="1"/>
          </p:nvPr>
        </p:nvSpPr>
        <p:spPr>
          <a:xfrm>
            <a:off x="4689896"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13"/>
          <p:cNvSpPr txBox="1">
            <a:spLocks noGrp="1"/>
          </p:cNvSpPr>
          <p:nvPr>
            <p:ph type="title" idx="6" hasCustomPrompt="1"/>
          </p:nvPr>
        </p:nvSpPr>
        <p:spPr>
          <a:xfrm>
            <a:off x="4689896"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6" name="Google Shape;136;p13"/>
          <p:cNvSpPr txBox="1">
            <a:spLocks noGrp="1"/>
          </p:cNvSpPr>
          <p:nvPr>
            <p:ph type="subTitle" idx="7"/>
          </p:nvPr>
        </p:nvSpPr>
        <p:spPr>
          <a:xfrm>
            <a:off x="720000" y="29205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13"/>
          <p:cNvSpPr txBox="1">
            <a:spLocks noGrp="1"/>
          </p:cNvSpPr>
          <p:nvPr>
            <p:ph type="subTitle" idx="8"/>
          </p:nvPr>
        </p:nvSpPr>
        <p:spPr>
          <a:xfrm>
            <a:off x="713175" y="3287953"/>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9"/>
          </p:nvPr>
        </p:nvSpPr>
        <p:spPr>
          <a:xfrm>
            <a:off x="5856625" y="1622650"/>
            <a:ext cx="2574300" cy="366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13"/>
          <p:cNvSpPr txBox="1">
            <a:spLocks noGrp="1"/>
          </p:cNvSpPr>
          <p:nvPr>
            <p:ph type="subTitle" idx="13"/>
          </p:nvPr>
        </p:nvSpPr>
        <p:spPr>
          <a:xfrm>
            <a:off x="5849804" y="1989652"/>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14"/>
          </p:nvPr>
        </p:nvSpPr>
        <p:spPr>
          <a:xfrm>
            <a:off x="5863500" y="2920550"/>
            <a:ext cx="2574300" cy="369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1" name="Google Shape;141;p13"/>
          <p:cNvSpPr txBox="1">
            <a:spLocks noGrp="1"/>
          </p:cNvSpPr>
          <p:nvPr>
            <p:ph type="subTitle" idx="15"/>
          </p:nvPr>
        </p:nvSpPr>
        <p:spPr>
          <a:xfrm>
            <a:off x="5856675" y="3287953"/>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2" name="Google Shape;142;p13"/>
          <p:cNvGrpSpPr/>
          <p:nvPr/>
        </p:nvGrpSpPr>
        <p:grpSpPr>
          <a:xfrm>
            <a:off x="7455325" y="310599"/>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3"/>
          <p:cNvGrpSpPr/>
          <p:nvPr/>
        </p:nvGrpSpPr>
        <p:grpSpPr>
          <a:xfrm>
            <a:off x="713238" y="4305325"/>
            <a:ext cx="844650" cy="838175"/>
            <a:chOff x="513200" y="2286375"/>
            <a:chExt cx="844650" cy="838175"/>
          </a:xfrm>
        </p:grpSpPr>
        <p:sp>
          <p:nvSpPr>
            <p:cNvPr id="150" name="Google Shape;150;p1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1550562" y="4305325"/>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24613" y="-200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3"/>
          <p:cNvGrpSpPr/>
          <p:nvPr/>
        </p:nvGrpSpPr>
        <p:grpSpPr>
          <a:xfrm>
            <a:off x="757688" y="889675"/>
            <a:ext cx="201100" cy="204325"/>
            <a:chOff x="3375338" y="419625"/>
            <a:chExt cx="201100" cy="204325"/>
          </a:xfrm>
        </p:grpSpPr>
        <p:sp>
          <p:nvSpPr>
            <p:cNvPr id="161" name="Google Shape;161;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a:off x="2116338" y="4506338"/>
            <a:ext cx="201100" cy="204325"/>
            <a:chOff x="3375338" y="419625"/>
            <a:chExt cx="201100" cy="204325"/>
          </a:xfrm>
        </p:grpSpPr>
        <p:sp>
          <p:nvSpPr>
            <p:cNvPr id="166" name="Google Shape;166;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177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1388175" y="885525"/>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72" name="Google Shape;172;p14"/>
          <p:cNvSpPr txBox="1">
            <a:spLocks noGrp="1"/>
          </p:cNvSpPr>
          <p:nvPr>
            <p:ph type="subTitle" idx="1"/>
          </p:nvPr>
        </p:nvSpPr>
        <p:spPr>
          <a:xfrm>
            <a:off x="1795350" y="3414825"/>
            <a:ext cx="5553300" cy="615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14"/>
          <p:cNvSpPr/>
          <p:nvPr/>
        </p:nvSpPr>
        <p:spPr>
          <a:xfrm rot="10800000">
            <a:off x="8034192" y="21637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4"/>
          <p:cNvGrpSpPr/>
          <p:nvPr/>
        </p:nvGrpSpPr>
        <p:grpSpPr>
          <a:xfrm rot="10800000">
            <a:off x="7755892" y="1088325"/>
            <a:ext cx="201100" cy="204325"/>
            <a:chOff x="3375338" y="419625"/>
            <a:chExt cx="201100" cy="204325"/>
          </a:xfrm>
        </p:grpSpPr>
        <p:sp>
          <p:nvSpPr>
            <p:cNvPr id="175" name="Google Shape;175;p1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4"/>
          <p:cNvGrpSpPr/>
          <p:nvPr/>
        </p:nvGrpSpPr>
        <p:grpSpPr>
          <a:xfrm>
            <a:off x="-1622800" y="4375124"/>
            <a:ext cx="2337900" cy="560387"/>
            <a:chOff x="6135125" y="2934550"/>
            <a:chExt cx="2337900" cy="701975"/>
          </a:xfrm>
        </p:grpSpPr>
        <p:sp>
          <p:nvSpPr>
            <p:cNvPr id="180" name="Google Shape;180;p1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310" y="7424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160303" y="8761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160303" y="12195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495251" y="8761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495251" y="12195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1430" y="1437"/>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rot="-5400000">
            <a:off x="-1430" y="149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8" r:id="rId7"/>
    <p:sldLayoutId id="2147483659" r:id="rId8"/>
    <p:sldLayoutId id="2147483660" r:id="rId9"/>
    <p:sldLayoutId id="2147483662" r:id="rId10"/>
    <p:sldLayoutId id="2147483664" r:id="rId11"/>
    <p:sldLayoutId id="2147483666" r:id="rId12"/>
    <p:sldLayoutId id="2147483667" r:id="rId13"/>
    <p:sldLayoutId id="2147483669" r:id="rId14"/>
    <p:sldLayoutId id="2147483670" r:id="rId15"/>
    <p:sldLayoutId id="2147483671" r:id="rId16"/>
    <p:sldLayoutId id="2147483672" r:id="rId17"/>
    <p:sldLayoutId id="2147483674" r:id="rId18"/>
    <p:sldLayoutId id="2147483675" r:id="rId19"/>
    <p:sldLayoutId id="2147483677" r:id="rId20"/>
    <p:sldLayoutId id="2147483678" r:id="rId21"/>
    <p:sldLayoutId id="2147483679" r:id="rId22"/>
    <p:sldLayoutId id="214748368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microsoft.com/office/2007/relationships/hdphoto" Target="../media/hdphoto9.wdp"/><Relationship Id="rId5" Type="http://schemas.openxmlformats.org/officeDocument/2006/relationships/image" Target="../media/image12.png"/><Relationship Id="rId4" Type="http://schemas.microsoft.com/office/2007/relationships/hdphoto" Target="../media/hdphoto8.wdp"/></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microsoft.com/office/2007/relationships/hdphoto" Target="../media/hdphoto10.wdp"/></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microsoft.com/office/2007/relationships/hdphoto" Target="../media/hdphoto11.wdp"/></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microsoft.com/office/2007/relationships/hdphoto" Target="../media/hdphoto12.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8.png"/><Relationship Id="rId12" Type="http://schemas.microsoft.com/office/2007/relationships/hdphoto" Target="../media/hdphoto17.wdp"/><Relationship Id="rId17" Type="http://schemas.openxmlformats.org/officeDocument/2006/relationships/image" Target="../media/image220.png"/><Relationship Id="rId2" Type="http://schemas.openxmlformats.org/officeDocument/2006/relationships/notesSlide" Target="../notesSlides/notesSlide37.xml"/><Relationship Id="rId16" Type="http://schemas.microsoft.com/office/2007/relationships/hdphoto" Target="../media/hdphoto19.wdp"/><Relationship Id="rId1" Type="http://schemas.openxmlformats.org/officeDocument/2006/relationships/slideLayout" Target="../slideLayouts/slideLayout17.xml"/><Relationship Id="rId6" Type="http://schemas.microsoft.com/office/2007/relationships/hdphoto" Target="../media/hdphoto14.wdp"/><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png"/><Relationship Id="rId10" Type="http://schemas.microsoft.com/office/2007/relationships/hdphoto" Target="../media/hdphoto16.wdp"/><Relationship Id="rId4" Type="http://schemas.microsoft.com/office/2007/relationships/hdphoto" Target="../media/hdphoto13.wdp"/><Relationship Id="rId9" Type="http://schemas.openxmlformats.org/officeDocument/2006/relationships/image" Target="../media/image19.png"/><Relationship Id="rId14" Type="http://schemas.microsoft.com/office/2007/relationships/hdphoto" Target="../media/hdphoto18.wdp"/></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microsoft.com/office/2007/relationships/hdphoto" Target="../media/hdphoto20.wdp"/><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microsoft.com/office/2007/relationships/hdphoto" Target="../media/hdphoto21.wdp"/></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microsoft.com/office/2007/relationships/hdphoto" Target="../media/hdphoto22.wdp"/></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microsoft.com/office/2007/relationships/hdphoto" Target="../media/hdphoto23.wdp"/></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microsoft.com/office/2007/relationships/hdphoto" Target="../media/hdphoto24.wdp"/><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9.xml"/><Relationship Id="rId1" Type="http://schemas.openxmlformats.org/officeDocument/2006/relationships/slideLayout" Target="../slideLayouts/slideLayout20.xml"/><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4778499" y="609600"/>
            <a:ext cx="3839983" cy="29656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smtClean="0"/>
              <a:t>LOAD SHORTFALL PREDICTION</a:t>
            </a:r>
            <a:r>
              <a:rPr lang="en" sz="2400" b="0" dirty="0" smtClean="0"/>
              <a:t>AT 3-HOURLY FREQUENCY FOR SPAIN</a:t>
            </a:r>
            <a:endParaRPr sz="3000" b="0"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230" t="357" r="49755" b="9881"/>
          <a:stretch/>
        </p:blipFill>
        <p:spPr>
          <a:xfrm>
            <a:off x="-31897" y="1"/>
            <a:ext cx="4109912" cy="5144132"/>
          </a:xfrm>
          <a:prstGeom prst="rect">
            <a:avLst/>
          </a:prstGeom>
        </p:spPr>
      </p:pic>
      <p:sp>
        <p:nvSpPr>
          <p:cNvPr id="507" name="Google Shape;507;p36"/>
          <p:cNvSpPr/>
          <p:nvPr/>
        </p:nvSpPr>
        <p:spPr>
          <a:xfrm flipH="1">
            <a:off x="841394" y="430610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rgbClr val="4A7A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flipH="1">
            <a:off x="4026" y="4348141"/>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bg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rgbClr val="4A7A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6"/>
          <p:cNvGrpSpPr/>
          <p:nvPr/>
        </p:nvGrpSpPr>
        <p:grpSpPr>
          <a:xfrm flipH="1">
            <a:off x="841394" y="3467950"/>
            <a:ext cx="844650" cy="838175"/>
            <a:chOff x="513200" y="2286375"/>
            <a:chExt cx="844650" cy="838175"/>
          </a:xfrm>
          <a:solidFill>
            <a:schemeClr val="bg1">
              <a:lumMod val="40000"/>
              <a:lumOff val="60000"/>
            </a:schemeClr>
          </a:solidFill>
        </p:grpSpPr>
        <p:sp>
          <p:nvSpPr>
            <p:cNvPr id="511" name="Google Shape;511;p36"/>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6"/>
          <p:cNvSpPr/>
          <p:nvPr/>
        </p:nvSpPr>
        <p:spPr>
          <a:xfrm flipH="1">
            <a:off x="4059" y="346795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bg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txBox="1">
            <a:spLocks noGrp="1"/>
          </p:cNvSpPr>
          <p:nvPr>
            <p:ph type="subTitle" idx="1"/>
          </p:nvPr>
        </p:nvSpPr>
        <p:spPr>
          <a:xfrm>
            <a:off x="4778499" y="4586393"/>
            <a:ext cx="4235670" cy="360895"/>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smtClean="0"/>
              <a:t>THE FANTASTIC 5 DATA SCIENCE TEAM</a:t>
            </a:r>
            <a:endParaRPr sz="1600" b="1" dirty="0"/>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6400374" y="3864935"/>
            <a:ext cx="596232" cy="64105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93682" y="3575288"/>
            <a:ext cx="1381174" cy="14849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Problem Statement</a:t>
            </a:r>
            <a:endParaRPr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identified the problem to be solved</a:t>
            </a:r>
            <a:endParaRPr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presented through storyline </a:t>
            </a:r>
            <a:endParaRPr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254836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43">
                                            <p:txEl>
                                              <p:pRg st="0" end="0"/>
                                            </p:txEl>
                                          </p:spTgt>
                                        </p:tgtEl>
                                        <p:attrNameLst>
                                          <p:attrName>style.opacity</p:attrName>
                                        </p:attrNameLst>
                                      </p:cBhvr>
                                      <p:to>
                                        <p:strVal val="0.25"/>
                                      </p:to>
                                    </p:set>
                                    <p:animEffect filter="image" prLst="opacity: 0.25">
                                      <p:cBhvr rctx="IE">
                                        <p:cTn id="7" dur="indefinite"/>
                                        <p:tgtEl>
                                          <p:spTgt spid="543">
                                            <p:txEl>
                                              <p:pRg st="0" end="0"/>
                                            </p:txEl>
                                          </p:spTgt>
                                        </p:tgtEl>
                                      </p:cBhvr>
                                    </p:animEffect>
                                  </p:childTnLst>
                                </p:cTn>
                              </p:par>
                              <p:par>
                                <p:cTn id="8" presetID="9" presetClass="emph" presetSubtype="0" grpId="0" nodeType="withEffect">
                                  <p:stCondLst>
                                    <p:cond delay="0"/>
                                  </p:stCondLst>
                                  <p:childTnLst>
                                    <p:set>
                                      <p:cBhvr rctx="PPT">
                                        <p:cTn id="9" dur="indefinite"/>
                                        <p:tgtEl>
                                          <p:spTgt spid="544">
                                            <p:txEl>
                                              <p:pRg st="0" end="0"/>
                                            </p:txEl>
                                          </p:spTgt>
                                        </p:tgtEl>
                                        <p:attrNameLst>
                                          <p:attrName>style.opacity</p:attrName>
                                        </p:attrNameLst>
                                      </p:cBhvr>
                                      <p:to>
                                        <p:strVal val="0.25"/>
                                      </p:to>
                                    </p:set>
                                    <p:animEffect filter="image" prLst="opacity: 0.25">
                                      <p:cBhvr rctx="IE">
                                        <p:cTn id="10" dur="indefinite"/>
                                        <p:tgtEl>
                                          <p:spTgt spid="544">
                                            <p:txEl>
                                              <p:pRg st="0" end="0"/>
                                            </p:txEl>
                                          </p:spTgt>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39"/>
                                        </p:tgtEl>
                                        <p:attrNameLst>
                                          <p:attrName>style.opacity</p:attrName>
                                        </p:attrNameLst>
                                      </p:cBhvr>
                                      <p:to>
                                        <p:strVal val="0.25"/>
                                      </p:to>
                                    </p:set>
                                    <p:animEffect filter="image" prLst="opacity: 0.25">
                                      <p:cBhvr rctx="IE">
                                        <p:cTn id="16" dur="indefinite"/>
                                        <p:tgtEl>
                                          <p:spTgt spid="539"/>
                                        </p:tgtEl>
                                      </p:cBhvr>
                                    </p:animEffect>
                                  </p:childTnLst>
                                </p:cTn>
                              </p:par>
                              <p:par>
                                <p:cTn id="17" presetID="9" presetClass="emph" presetSubtype="0" grpId="0" nodeType="withEffect">
                                  <p:stCondLst>
                                    <p:cond delay="0"/>
                                  </p:stCondLst>
                                  <p:childTnLst>
                                    <p:set>
                                      <p:cBhvr rctx="PPT">
                                        <p:cTn id="18" dur="indefinite"/>
                                        <p:tgtEl>
                                          <p:spTgt spid="547">
                                            <p:txEl>
                                              <p:pRg st="0" end="0"/>
                                            </p:txEl>
                                          </p:spTgt>
                                        </p:tgtEl>
                                        <p:attrNameLst>
                                          <p:attrName>style.opacity</p:attrName>
                                        </p:attrNameLst>
                                      </p:cBhvr>
                                      <p:to>
                                        <p:strVal val="0.25"/>
                                      </p:to>
                                    </p:set>
                                    <p:animEffect filter="image" prLst="opacity: 0.25">
                                      <p:cBhvr rctx="IE">
                                        <p:cTn id="19" dur="indefinite"/>
                                        <p:tgtEl>
                                          <p:spTgt spid="547">
                                            <p:txEl>
                                              <p:pRg st="0" end="0"/>
                                            </p:txEl>
                                          </p:spTgt>
                                        </p:tgtEl>
                                      </p:cBhvr>
                                    </p:animEffect>
                                  </p:childTnLst>
                                </p:cTn>
                              </p:par>
                              <p:par>
                                <p:cTn id="20" presetID="9" presetClass="emph" presetSubtype="0" grpId="0" nodeType="withEffect">
                                  <p:stCondLst>
                                    <p:cond delay="0"/>
                                  </p:stCondLst>
                                  <p:childTnLst>
                                    <p:set>
                                      <p:cBhvr rctx="PPT">
                                        <p:cTn id="21" dur="indefinite"/>
                                        <p:tgtEl>
                                          <p:spTgt spid="548">
                                            <p:txEl>
                                              <p:pRg st="0" end="0"/>
                                            </p:txEl>
                                          </p:spTgt>
                                        </p:tgtEl>
                                        <p:attrNameLst>
                                          <p:attrName>style.opacity</p:attrName>
                                        </p:attrNameLst>
                                      </p:cBhvr>
                                      <p:to>
                                        <p:strVal val="0.25"/>
                                      </p:to>
                                    </p:set>
                                    <p:animEffect filter="image" prLst="opacity: 0.25">
                                      <p:cBhvr rctx="IE">
                                        <p:cTn id="22" dur="indefinite"/>
                                        <p:tgtEl>
                                          <p:spTgt spid="548">
                                            <p:txEl>
                                              <p:pRg st="0" end="0"/>
                                            </p:txEl>
                                          </p:spTgt>
                                        </p:tgtEl>
                                      </p:cBhvr>
                                    </p:animEffect>
                                  </p:childTnLst>
                                </p:cTn>
                              </p:par>
                              <p:par>
                                <p:cTn id="23" presetID="9" presetClass="emph" presetSubtype="0" grpId="0" nodeType="withEffect">
                                  <p:stCondLst>
                                    <p:cond delay="0"/>
                                  </p:stCondLst>
                                  <p:childTnLst>
                                    <p:set>
                                      <p:cBhvr rctx="PPT">
                                        <p:cTn id="24" dur="indefinite"/>
                                        <p:tgtEl>
                                          <p:spTgt spid="538"/>
                                        </p:tgtEl>
                                        <p:attrNameLst>
                                          <p:attrName>style.opacity</p:attrName>
                                        </p:attrNameLst>
                                      </p:cBhvr>
                                      <p:to>
                                        <p:strVal val="0.25"/>
                                      </p:to>
                                    </p:set>
                                    <p:animEffect filter="image" prLst="opacity: 0.25">
                                      <p:cBhvr rctx="IE">
                                        <p:cTn id="25" dur="indefinite"/>
                                        <p:tgtEl>
                                          <p:spTgt spid="538"/>
                                        </p:tgtEl>
                                      </p:cBhvr>
                                    </p:animEffect>
                                  </p:childTnLst>
                                </p:cTn>
                              </p:par>
                              <p:par>
                                <p:cTn id="26" presetID="9" presetClass="emph" presetSubtype="0" grpId="0" nodeType="withEffect">
                                  <p:stCondLst>
                                    <p:cond delay="0"/>
                                  </p:stCondLst>
                                  <p:childTnLst>
                                    <p:set>
                                      <p:cBhvr rctx="PPT">
                                        <p:cTn id="27" dur="indefinite"/>
                                        <p:tgtEl>
                                          <p:spTgt spid="545">
                                            <p:txEl>
                                              <p:pRg st="0" end="0"/>
                                            </p:txEl>
                                          </p:spTgt>
                                        </p:tgtEl>
                                        <p:attrNameLst>
                                          <p:attrName>style.opacity</p:attrName>
                                        </p:attrNameLst>
                                      </p:cBhvr>
                                      <p:to>
                                        <p:strVal val="0.25"/>
                                      </p:to>
                                    </p:set>
                                    <p:animEffect filter="image" prLst="opacity: 0.25">
                                      <p:cBhvr rctx="IE">
                                        <p:cTn id="28" dur="indefinite"/>
                                        <p:tgtEl>
                                          <p:spTgt spid="545">
                                            <p:txEl>
                                              <p:pRg st="0" end="0"/>
                                            </p:txEl>
                                          </p:spTgt>
                                        </p:tgtEl>
                                      </p:cBhvr>
                                    </p:animEffect>
                                  </p:childTnLst>
                                </p:cTn>
                              </p:par>
                              <p:par>
                                <p:cTn id="29" presetID="9" presetClass="emph" presetSubtype="0" grpId="0" nodeType="withEffect">
                                  <p:stCondLst>
                                    <p:cond delay="0"/>
                                  </p:stCondLst>
                                  <p:childTnLst>
                                    <p:set>
                                      <p:cBhvr rctx="PPT">
                                        <p:cTn id="30" dur="indefinite"/>
                                        <p:tgtEl>
                                          <p:spTgt spid="546">
                                            <p:txEl>
                                              <p:pRg st="0" end="0"/>
                                            </p:txEl>
                                          </p:spTgt>
                                        </p:tgtEl>
                                        <p:attrNameLst>
                                          <p:attrName>style.opacity</p:attrName>
                                        </p:attrNameLst>
                                      </p:cBhvr>
                                      <p:to>
                                        <p:strVal val="0.25"/>
                                      </p:to>
                                    </p:set>
                                    <p:animEffect filter="image" prLst="opacity: 0.25">
                                      <p:cBhvr rctx="IE">
                                        <p:cTn id="31" dur="indefinite"/>
                                        <p:tgtEl>
                                          <p:spTgt spid="546">
                                            <p:txEl>
                                              <p:pRg st="0" end="0"/>
                                            </p:txEl>
                                          </p:spTgt>
                                        </p:tgtEl>
                                      </p:cBhvr>
                                    </p:animEffect>
                                  </p:childTnLst>
                                </p:cTn>
                              </p:par>
                              <p:par>
                                <p:cTn id="32" presetID="9" presetClass="emph" presetSubtype="0" grpId="0" nodeType="withEffect">
                                  <p:stCondLst>
                                    <p:cond delay="0"/>
                                  </p:stCondLst>
                                  <p:childTnLst>
                                    <p:set>
                                      <p:cBhvr rctx="PPT">
                                        <p:cTn id="33" dur="indefinite"/>
                                        <p:tgtEl>
                                          <p:spTgt spid="23"/>
                                        </p:tgtEl>
                                        <p:attrNameLst>
                                          <p:attrName>style.opacity</p:attrName>
                                        </p:attrNameLst>
                                      </p:cBhvr>
                                      <p:to>
                                        <p:strVal val="0.25"/>
                                      </p:to>
                                    </p:set>
                                    <p:animEffect filter="image" prLst="opacity: 0.25">
                                      <p:cBhvr rctx="IE">
                                        <p:cTn id="34" dur="indefinite"/>
                                        <p:tgtEl>
                                          <p:spTgt spid="23"/>
                                        </p:tgtEl>
                                      </p:cBhvr>
                                    </p:animEffect>
                                  </p:childTnLst>
                                </p:cTn>
                              </p:par>
                              <p:par>
                                <p:cTn id="35" presetID="9" presetClass="emph" presetSubtype="0" grpId="0" nodeType="withEffect">
                                  <p:stCondLst>
                                    <p:cond delay="0"/>
                                  </p:stCondLst>
                                  <p:childTnLst>
                                    <p:set>
                                      <p:cBhvr rctx="PPT">
                                        <p:cTn id="36" dur="indefinite"/>
                                        <p:tgtEl>
                                          <p:spTgt spid="24"/>
                                        </p:tgtEl>
                                        <p:attrNameLst>
                                          <p:attrName>style.opacity</p:attrName>
                                        </p:attrNameLst>
                                      </p:cBhvr>
                                      <p:to>
                                        <p:strVal val="0.25"/>
                                      </p:to>
                                    </p:set>
                                    <p:animEffect filter="image" prLst="opacity: 0.25">
                                      <p:cBhvr rctx="IE">
                                        <p:cTn id="37" dur="indefinite"/>
                                        <p:tgtEl>
                                          <p:spTgt spid="24"/>
                                        </p:tgtEl>
                                      </p:cBhvr>
                                    </p:animEffect>
                                  </p:childTnLst>
                                </p:cTn>
                              </p:par>
                              <p:par>
                                <p:cTn id="38" presetID="9" presetClass="emph" presetSubtype="0" grpId="0" nodeType="withEffect">
                                  <p:stCondLst>
                                    <p:cond delay="0"/>
                                  </p:stCondLst>
                                  <p:childTnLst>
                                    <p:set>
                                      <p:cBhvr rctx="PPT">
                                        <p:cTn id="39" dur="indefinite"/>
                                        <p:tgtEl>
                                          <p:spTgt spid="20"/>
                                        </p:tgtEl>
                                        <p:attrNameLst>
                                          <p:attrName>style.opacity</p:attrName>
                                        </p:attrNameLst>
                                      </p:cBhvr>
                                      <p:to>
                                        <p:strVal val="0.25"/>
                                      </p:to>
                                    </p:set>
                                    <p:animEffect filter="image" prLst="opacity: 0.25">
                                      <p:cBhvr rctx="IE">
                                        <p:cTn id="40" dur="indefinite"/>
                                        <p:tgtEl>
                                          <p:spTgt spid="20"/>
                                        </p:tgtEl>
                                      </p:cBhvr>
                                    </p:animEffect>
                                  </p:childTnLst>
                                </p:cTn>
                              </p:par>
                              <p:par>
                                <p:cTn id="41" presetID="9" presetClass="emph" presetSubtype="0" grpId="0" nodeType="withEffect">
                                  <p:stCondLst>
                                    <p:cond delay="0"/>
                                  </p:stCondLst>
                                  <p:childTnLst>
                                    <p:set>
                                      <p:cBhvr rctx="PPT">
                                        <p:cTn id="42" dur="indefinite"/>
                                        <p:tgtEl>
                                          <p:spTgt spid="19"/>
                                        </p:tgtEl>
                                        <p:attrNameLst>
                                          <p:attrName>style.opacity</p:attrName>
                                        </p:attrNameLst>
                                      </p:cBhvr>
                                      <p:to>
                                        <p:strVal val="0.25"/>
                                      </p:to>
                                    </p:set>
                                    <p:animEffect filter="image" prLst="opacity: 0.25">
                                      <p:cBhvr rctx="IE">
                                        <p:cTn id="43" dur="indefinite"/>
                                        <p:tgtEl>
                                          <p:spTgt spid="19"/>
                                        </p:tgtEl>
                                      </p:cBhvr>
                                    </p:animEffect>
                                  </p:childTnLst>
                                </p:cTn>
                              </p:par>
                              <p:par>
                                <p:cTn id="44" presetID="9" presetClass="emph" presetSubtype="0" grpId="0" nodeType="withEffect">
                                  <p:stCondLst>
                                    <p:cond delay="0"/>
                                  </p:stCondLst>
                                  <p:childTnLst>
                                    <p:set>
                                      <p:cBhvr rctx="PPT">
                                        <p:cTn id="45" dur="indefinite"/>
                                        <p:tgtEl>
                                          <p:spTgt spid="22"/>
                                        </p:tgtEl>
                                        <p:attrNameLst>
                                          <p:attrName>style.opacity</p:attrName>
                                        </p:attrNameLst>
                                      </p:cBhvr>
                                      <p:to>
                                        <p:strVal val="0.25"/>
                                      </p:to>
                                    </p:set>
                                    <p:animEffect filter="image" prLst="opacity: 0.25">
                                      <p:cBhvr rctx="IE">
                                        <p:cTn id="46" dur="indefinite"/>
                                        <p:tgtEl>
                                          <p:spTgt spid="22"/>
                                        </p:tgtEl>
                                      </p:cBhvr>
                                    </p:animEffect>
                                  </p:childTnLst>
                                </p:cTn>
                              </p:par>
                              <p:par>
                                <p:cTn id="47" presetID="9" presetClass="emph" presetSubtype="0" grpId="0" nodeType="withEffect">
                                  <p:stCondLst>
                                    <p:cond delay="0"/>
                                  </p:stCondLst>
                                  <p:childTnLst>
                                    <p:set>
                                      <p:cBhvr rctx="PPT">
                                        <p:cTn id="48" dur="indefinite"/>
                                        <p:tgtEl>
                                          <p:spTgt spid="21"/>
                                        </p:tgtEl>
                                        <p:attrNameLst>
                                          <p:attrName>style.opacity</p:attrName>
                                        </p:attrNameLst>
                                      </p:cBhvr>
                                      <p:to>
                                        <p:strVal val="0.25"/>
                                      </p:to>
                                    </p:set>
                                    <p:animEffect filter="image" prLst="opacity: 0.25">
                                      <p:cBhvr rctx="IE">
                                        <p:cTn id="49"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0" grpId="0" animBg="1"/>
      <p:bldP spid="543" grpId="0" build="p"/>
      <p:bldP spid="544" grpId="0" build="p"/>
      <p:bldP spid="545" grpId="0" build="p"/>
      <p:bldP spid="546" grpId="0" build="p"/>
      <p:bldP spid="547" grpId="0" build="p"/>
      <p:bldP spid="548" grpId="0" build="p"/>
      <p:bldP spid="19" grpId="0" animBg="1"/>
      <p:bldP spid="20" grpId="0" animBg="1"/>
      <p:bldP spid="21" grpId="0"/>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Problem Statement</a:t>
            </a:r>
            <a:endParaRPr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identified the problem to be solved</a:t>
            </a:r>
            <a:endParaRPr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presented through storyline </a:t>
            </a:r>
            <a:endParaRPr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22534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39"/>
                                        </p:tgtEl>
                                        <p:attrNameLst>
                                          <p:attrName>style.opacity</p:attrName>
                                        </p:attrNameLst>
                                      </p:cBhvr>
                                      <p:to>
                                        <p:strVal val="0.25"/>
                                      </p:to>
                                    </p:set>
                                    <p:animEffect filter="image" prLst="opacity: 0.25">
                                      <p:cBhvr rctx="IE">
                                        <p:cTn id="7" dur="indefinite"/>
                                        <p:tgtEl>
                                          <p:spTgt spid="539"/>
                                        </p:tgtEl>
                                      </p:cBhvr>
                                    </p:animEffect>
                                  </p:childTnLst>
                                </p:cTn>
                              </p:par>
                              <p:par>
                                <p:cTn id="8" presetID="9" presetClass="emph" presetSubtype="0" grpId="0" nodeType="withEffect">
                                  <p:stCondLst>
                                    <p:cond delay="0"/>
                                  </p:stCondLst>
                                  <p:childTnLst>
                                    <p:set>
                                      <p:cBhvr rctx="PPT">
                                        <p:cTn id="9" dur="indefinite"/>
                                        <p:tgtEl>
                                          <p:spTgt spid="540"/>
                                        </p:tgtEl>
                                        <p:attrNameLst>
                                          <p:attrName>style.opacity</p:attrName>
                                        </p:attrNameLst>
                                      </p:cBhvr>
                                      <p:to>
                                        <p:strVal val="0.25"/>
                                      </p:to>
                                    </p:set>
                                    <p:animEffect filter="image" prLst="opacity: 0.25">
                                      <p:cBhvr rctx="IE">
                                        <p:cTn id="10" dur="indefinite"/>
                                        <p:tgtEl>
                                          <p:spTgt spid="540"/>
                                        </p:tgtEl>
                                      </p:cBhvr>
                                    </p:animEffect>
                                  </p:childTnLst>
                                </p:cTn>
                              </p:par>
                              <p:par>
                                <p:cTn id="11" presetID="9" presetClass="emph" presetSubtype="0" grpId="0" nodeType="withEffect">
                                  <p:stCondLst>
                                    <p:cond delay="0"/>
                                  </p:stCondLst>
                                  <p:childTnLst>
                                    <p:set>
                                      <p:cBhvr rctx="PPT">
                                        <p:cTn id="12" dur="indefinite"/>
                                        <p:tgtEl>
                                          <p:spTgt spid="543">
                                            <p:txEl>
                                              <p:pRg st="0" end="0"/>
                                            </p:txEl>
                                          </p:spTgt>
                                        </p:tgtEl>
                                        <p:attrNameLst>
                                          <p:attrName>style.opacity</p:attrName>
                                        </p:attrNameLst>
                                      </p:cBhvr>
                                      <p:to>
                                        <p:strVal val="0.25"/>
                                      </p:to>
                                    </p:set>
                                    <p:animEffect filter="image" prLst="opacity: 0.25">
                                      <p:cBhvr rctx="IE">
                                        <p:cTn id="13" dur="indefinite"/>
                                        <p:tgtEl>
                                          <p:spTgt spid="543">
                                            <p:txEl>
                                              <p:pRg st="0" end="0"/>
                                            </p:txEl>
                                          </p:spTgt>
                                        </p:tgtEl>
                                      </p:cBhvr>
                                    </p:animEffect>
                                  </p:childTnLst>
                                </p:cTn>
                              </p:par>
                              <p:par>
                                <p:cTn id="14" presetID="9" presetClass="emph" presetSubtype="0" grpId="0" nodeType="withEffect">
                                  <p:stCondLst>
                                    <p:cond delay="0"/>
                                  </p:stCondLst>
                                  <p:childTnLst>
                                    <p:set>
                                      <p:cBhvr rctx="PPT">
                                        <p:cTn id="15" dur="indefinite"/>
                                        <p:tgtEl>
                                          <p:spTgt spid="544">
                                            <p:txEl>
                                              <p:pRg st="0" end="0"/>
                                            </p:txEl>
                                          </p:spTgt>
                                        </p:tgtEl>
                                        <p:attrNameLst>
                                          <p:attrName>style.opacity</p:attrName>
                                        </p:attrNameLst>
                                      </p:cBhvr>
                                      <p:to>
                                        <p:strVal val="0.25"/>
                                      </p:to>
                                    </p:set>
                                    <p:animEffect filter="image" prLst="opacity: 0.25">
                                      <p:cBhvr rctx="IE">
                                        <p:cTn id="16" dur="indefinite"/>
                                        <p:tgtEl>
                                          <p:spTgt spid="544">
                                            <p:txEl>
                                              <p:pRg st="0" end="0"/>
                                            </p:txEl>
                                          </p:spTgt>
                                        </p:tgtEl>
                                      </p:cBhvr>
                                    </p:animEffect>
                                  </p:childTnLst>
                                </p:cTn>
                              </p:par>
                              <p:par>
                                <p:cTn id="17" presetID="9" presetClass="emph" presetSubtype="0" grpId="0" nodeType="withEffect">
                                  <p:stCondLst>
                                    <p:cond delay="0"/>
                                  </p:stCondLst>
                                  <p:childTnLst>
                                    <p:set>
                                      <p:cBhvr rctx="PPT">
                                        <p:cTn id="18" dur="indefinite"/>
                                        <p:tgtEl>
                                          <p:spTgt spid="545">
                                            <p:txEl>
                                              <p:pRg st="0" end="0"/>
                                            </p:txEl>
                                          </p:spTgt>
                                        </p:tgtEl>
                                        <p:attrNameLst>
                                          <p:attrName>style.opacity</p:attrName>
                                        </p:attrNameLst>
                                      </p:cBhvr>
                                      <p:to>
                                        <p:strVal val="0.25"/>
                                      </p:to>
                                    </p:set>
                                    <p:animEffect filter="image" prLst="opacity: 0.25">
                                      <p:cBhvr rctx="IE">
                                        <p:cTn id="19" dur="indefinite"/>
                                        <p:tgtEl>
                                          <p:spTgt spid="545">
                                            <p:txEl>
                                              <p:pRg st="0" end="0"/>
                                            </p:txEl>
                                          </p:spTgt>
                                        </p:tgtEl>
                                      </p:cBhvr>
                                    </p:animEffect>
                                  </p:childTnLst>
                                </p:cTn>
                              </p:par>
                              <p:par>
                                <p:cTn id="20" presetID="9" presetClass="emph" presetSubtype="0" grpId="0" nodeType="withEffect">
                                  <p:stCondLst>
                                    <p:cond delay="0"/>
                                  </p:stCondLst>
                                  <p:childTnLst>
                                    <p:set>
                                      <p:cBhvr rctx="PPT">
                                        <p:cTn id="21" dur="indefinite"/>
                                        <p:tgtEl>
                                          <p:spTgt spid="547">
                                            <p:txEl>
                                              <p:pRg st="0" end="0"/>
                                            </p:txEl>
                                          </p:spTgt>
                                        </p:tgtEl>
                                        <p:attrNameLst>
                                          <p:attrName>style.opacity</p:attrName>
                                        </p:attrNameLst>
                                      </p:cBhvr>
                                      <p:to>
                                        <p:strVal val="0.25"/>
                                      </p:to>
                                    </p:set>
                                    <p:animEffect filter="image" prLst="opacity: 0.25">
                                      <p:cBhvr rctx="IE">
                                        <p:cTn id="22" dur="indefinite"/>
                                        <p:tgtEl>
                                          <p:spTgt spid="547">
                                            <p:txEl>
                                              <p:pRg st="0" end="0"/>
                                            </p:txEl>
                                          </p:spTgt>
                                        </p:tgtEl>
                                      </p:cBhvr>
                                    </p:animEffect>
                                  </p:childTnLst>
                                </p:cTn>
                              </p:par>
                              <p:par>
                                <p:cTn id="23" presetID="9" presetClass="emph" presetSubtype="0" grpId="0" nodeType="withEffect">
                                  <p:stCondLst>
                                    <p:cond delay="0"/>
                                  </p:stCondLst>
                                  <p:childTnLst>
                                    <p:set>
                                      <p:cBhvr rctx="PPT">
                                        <p:cTn id="24" dur="indefinite"/>
                                        <p:tgtEl>
                                          <p:spTgt spid="548">
                                            <p:txEl>
                                              <p:pRg st="0" end="0"/>
                                            </p:txEl>
                                          </p:spTgt>
                                        </p:tgtEl>
                                        <p:attrNameLst>
                                          <p:attrName>style.opacity</p:attrName>
                                        </p:attrNameLst>
                                      </p:cBhvr>
                                      <p:to>
                                        <p:strVal val="0.25"/>
                                      </p:to>
                                    </p:set>
                                    <p:animEffect filter="image" prLst="opacity: 0.25">
                                      <p:cBhvr rctx="IE">
                                        <p:cTn id="25" dur="indefinite"/>
                                        <p:tgtEl>
                                          <p:spTgt spid="548">
                                            <p:txEl>
                                              <p:pRg st="0" end="0"/>
                                            </p:txEl>
                                          </p:spTgt>
                                        </p:tgtEl>
                                      </p:cBhvr>
                                    </p:animEffect>
                                  </p:childTnLst>
                                </p:cTn>
                              </p:par>
                              <p:par>
                                <p:cTn id="26" presetID="9" presetClass="emph" presetSubtype="0" grpId="0" nodeType="withEffect">
                                  <p:stCondLst>
                                    <p:cond delay="0"/>
                                  </p:stCondLst>
                                  <p:childTnLst>
                                    <p:set>
                                      <p:cBhvr rctx="PPT">
                                        <p:cTn id="27" dur="indefinite"/>
                                        <p:tgtEl>
                                          <p:spTgt spid="549">
                                            <p:txEl>
                                              <p:pRg st="0" end="0"/>
                                            </p:txEl>
                                          </p:spTgt>
                                        </p:tgtEl>
                                        <p:attrNameLst>
                                          <p:attrName>style.opacity</p:attrName>
                                        </p:attrNameLst>
                                      </p:cBhvr>
                                      <p:to>
                                        <p:strVal val="0.25"/>
                                      </p:to>
                                    </p:set>
                                    <p:animEffect filter="image" prLst="opacity: 0.25">
                                      <p:cBhvr rctx="IE">
                                        <p:cTn id="28" dur="indefinite"/>
                                        <p:tgtEl>
                                          <p:spTgt spid="549">
                                            <p:txEl>
                                              <p:pRg st="0" end="0"/>
                                            </p:txEl>
                                          </p:spTgt>
                                        </p:tgtEl>
                                      </p:cBhvr>
                                    </p:animEffect>
                                  </p:childTnLst>
                                </p:cTn>
                              </p:par>
                              <p:par>
                                <p:cTn id="29" presetID="9" presetClass="emph" presetSubtype="0" grpId="0" nodeType="withEffect">
                                  <p:stCondLst>
                                    <p:cond delay="0"/>
                                  </p:stCondLst>
                                  <p:childTnLst>
                                    <p:set>
                                      <p:cBhvr rctx="PPT">
                                        <p:cTn id="30" dur="indefinite"/>
                                        <p:tgtEl>
                                          <p:spTgt spid="550">
                                            <p:txEl>
                                              <p:pRg st="0" end="0"/>
                                            </p:txEl>
                                          </p:spTgt>
                                        </p:tgtEl>
                                        <p:attrNameLst>
                                          <p:attrName>style.opacity</p:attrName>
                                        </p:attrNameLst>
                                      </p:cBhvr>
                                      <p:to>
                                        <p:strVal val="0.25"/>
                                      </p:to>
                                    </p:set>
                                    <p:animEffect filter="image" prLst="opacity: 0.25">
                                      <p:cBhvr rctx="IE">
                                        <p:cTn id="31" dur="indefinite"/>
                                        <p:tgtEl>
                                          <p:spTgt spid="550">
                                            <p:txEl>
                                              <p:pRg st="0" end="0"/>
                                            </p:txEl>
                                          </p:spTgt>
                                        </p:tgtEl>
                                      </p:cBhvr>
                                    </p:animEffect>
                                  </p:childTnLst>
                                </p:cTn>
                              </p:par>
                              <p:par>
                                <p:cTn id="32" presetID="9" presetClass="emph" presetSubtype="0" grpId="0" nodeType="withEffect">
                                  <p:stCondLst>
                                    <p:cond delay="0"/>
                                  </p:stCondLst>
                                  <p:childTnLst>
                                    <p:set>
                                      <p:cBhvr rctx="PPT">
                                        <p:cTn id="33" dur="indefinite"/>
                                        <p:tgtEl>
                                          <p:spTgt spid="541"/>
                                        </p:tgtEl>
                                        <p:attrNameLst>
                                          <p:attrName>style.opacity</p:attrName>
                                        </p:attrNameLst>
                                      </p:cBhvr>
                                      <p:to>
                                        <p:strVal val="0.25"/>
                                      </p:to>
                                    </p:set>
                                    <p:animEffect filter="image" prLst="opacity: 0.25">
                                      <p:cBhvr rctx="IE">
                                        <p:cTn id="34" dur="indefinite"/>
                                        <p:tgtEl>
                                          <p:spTgt spid="541"/>
                                        </p:tgtEl>
                                      </p:cBhvr>
                                    </p:animEffect>
                                  </p:childTnLst>
                                </p:cTn>
                              </p:par>
                              <p:par>
                                <p:cTn id="35" presetID="9" presetClass="emph" presetSubtype="0" grpId="0" nodeType="withEffect">
                                  <p:stCondLst>
                                    <p:cond delay="0"/>
                                  </p:stCondLst>
                                  <p:childTnLst>
                                    <p:set>
                                      <p:cBhvr rctx="PPT">
                                        <p:cTn id="36" dur="indefinite"/>
                                        <p:tgtEl>
                                          <p:spTgt spid="538"/>
                                        </p:tgtEl>
                                        <p:attrNameLst>
                                          <p:attrName>style.opacity</p:attrName>
                                        </p:attrNameLst>
                                      </p:cBhvr>
                                      <p:to>
                                        <p:strVal val="0.25"/>
                                      </p:to>
                                    </p:set>
                                    <p:animEffect filter="image" prLst="opacity: 0.25">
                                      <p:cBhvr rctx="IE">
                                        <p:cTn id="37" dur="indefinite"/>
                                        <p:tgtEl>
                                          <p:spTgt spid="538"/>
                                        </p:tgtEl>
                                      </p:cBhvr>
                                    </p:animEffect>
                                  </p:childTnLst>
                                </p:cTn>
                              </p:par>
                              <p:par>
                                <p:cTn id="38" presetID="9" presetClass="emph" presetSubtype="0" grpId="0" nodeType="withEffect">
                                  <p:stCondLst>
                                    <p:cond delay="0"/>
                                  </p:stCondLst>
                                  <p:childTnLst>
                                    <p:set>
                                      <p:cBhvr rctx="PPT">
                                        <p:cTn id="39" dur="indefinite"/>
                                        <p:tgtEl>
                                          <p:spTgt spid="546">
                                            <p:txEl>
                                              <p:pRg st="0" end="0"/>
                                            </p:txEl>
                                          </p:spTgt>
                                        </p:tgtEl>
                                        <p:attrNameLst>
                                          <p:attrName>style.opacity</p:attrName>
                                        </p:attrNameLst>
                                      </p:cBhvr>
                                      <p:to>
                                        <p:strVal val="0.25"/>
                                      </p:to>
                                    </p:set>
                                    <p:animEffect filter="image" prLst="opacity: 0.25">
                                      <p:cBhvr rctx="IE">
                                        <p:cTn id="40" dur="indefinite"/>
                                        <p:tgtEl>
                                          <p:spTgt spid="546">
                                            <p:txEl>
                                              <p:pRg st="0" end="0"/>
                                            </p:txEl>
                                          </p:spTgt>
                                        </p:tgtEl>
                                      </p:cBhvr>
                                    </p:animEffect>
                                  </p:childTnLst>
                                </p:cTn>
                              </p:par>
                              <p:par>
                                <p:cTn id="41" presetID="9" presetClass="emph" presetSubtype="0" grpId="0" nodeType="withEffect">
                                  <p:stCondLst>
                                    <p:cond delay="0"/>
                                  </p:stCondLst>
                                  <p:childTnLst>
                                    <p:set>
                                      <p:cBhvr rctx="PPT">
                                        <p:cTn id="42" dur="indefinite"/>
                                        <p:tgtEl>
                                          <p:spTgt spid="20"/>
                                        </p:tgtEl>
                                        <p:attrNameLst>
                                          <p:attrName>style.opacity</p:attrName>
                                        </p:attrNameLst>
                                      </p:cBhvr>
                                      <p:to>
                                        <p:strVal val="0.25"/>
                                      </p:to>
                                    </p:set>
                                    <p:animEffect filter="image" prLst="opacity: 0.25">
                                      <p:cBhvr rctx="IE">
                                        <p:cTn id="43" dur="indefinite"/>
                                        <p:tgtEl>
                                          <p:spTgt spid="20"/>
                                        </p:tgtEl>
                                      </p:cBhvr>
                                    </p:animEffect>
                                  </p:childTnLst>
                                </p:cTn>
                              </p:par>
                              <p:par>
                                <p:cTn id="44" presetID="9" presetClass="emph" presetSubtype="0" grpId="0" nodeType="withEffect">
                                  <p:stCondLst>
                                    <p:cond delay="0"/>
                                  </p:stCondLst>
                                  <p:childTnLst>
                                    <p:set>
                                      <p:cBhvr rctx="PPT">
                                        <p:cTn id="45" dur="indefinite"/>
                                        <p:tgtEl>
                                          <p:spTgt spid="23"/>
                                        </p:tgtEl>
                                        <p:attrNameLst>
                                          <p:attrName>style.opacity</p:attrName>
                                        </p:attrNameLst>
                                      </p:cBhvr>
                                      <p:to>
                                        <p:strVal val="0.25"/>
                                      </p:to>
                                    </p:set>
                                    <p:animEffect filter="image" prLst="opacity: 0.25">
                                      <p:cBhvr rctx="IE">
                                        <p:cTn id="46" dur="indefinite"/>
                                        <p:tgtEl>
                                          <p:spTgt spid="23"/>
                                        </p:tgtEl>
                                      </p:cBhvr>
                                    </p:animEffect>
                                  </p:childTnLst>
                                </p:cTn>
                              </p:par>
                              <p:par>
                                <p:cTn id="47" presetID="9" presetClass="emph" presetSubtype="0" grpId="0" nodeType="withEffect">
                                  <p:stCondLst>
                                    <p:cond delay="0"/>
                                  </p:stCondLst>
                                  <p:childTnLst>
                                    <p:set>
                                      <p:cBhvr rctx="PPT">
                                        <p:cTn id="48" dur="indefinite"/>
                                        <p:tgtEl>
                                          <p:spTgt spid="24"/>
                                        </p:tgtEl>
                                        <p:attrNameLst>
                                          <p:attrName>style.opacity</p:attrName>
                                        </p:attrNameLst>
                                      </p:cBhvr>
                                      <p:to>
                                        <p:strVal val="0.25"/>
                                      </p:to>
                                    </p:set>
                                    <p:animEffect filter="image" prLst="opacity: 0.25">
                                      <p:cBhvr rctx="IE">
                                        <p:cTn id="49" dur="indefinite"/>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0" grpId="0" animBg="1"/>
      <p:bldP spid="541" grpId="0" animBg="1"/>
      <p:bldP spid="543" grpId="0" build="p"/>
      <p:bldP spid="544" grpId="0" build="p"/>
      <p:bldP spid="545" grpId="0" build="p"/>
      <p:bldP spid="546" grpId="0" build="p"/>
      <p:bldP spid="547" grpId="0" build="p"/>
      <p:bldP spid="548" grpId="0" build="p"/>
      <p:bldP spid="549" grpId="0" build="p"/>
      <p:bldP spid="550" grpId="0" build="p"/>
      <p:bldP spid="20" grpId="0" animBg="1"/>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Problem Statement</a:t>
            </a:r>
            <a:endParaRPr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identified the problem to be solved</a:t>
            </a:r>
            <a:endParaRPr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presented through storyline </a:t>
            </a:r>
            <a:endParaRPr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175736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38"/>
                                        </p:tgtEl>
                                        <p:attrNameLst>
                                          <p:attrName>style.opacity</p:attrName>
                                        </p:attrNameLst>
                                      </p:cBhvr>
                                      <p:to>
                                        <p:strVal val="0.25"/>
                                      </p:to>
                                    </p:set>
                                    <p:animEffect filter="image" prLst="opacity: 0.25">
                                      <p:cBhvr rctx="IE">
                                        <p:cTn id="7" dur="indefinite"/>
                                        <p:tgtEl>
                                          <p:spTgt spid="538"/>
                                        </p:tgtEl>
                                      </p:cBhvr>
                                    </p:animEffect>
                                  </p:childTnLst>
                                </p:cTn>
                              </p:par>
                              <p:par>
                                <p:cTn id="8" presetID="9" presetClass="emph" presetSubtype="0" grpId="0" nodeType="withEffect">
                                  <p:stCondLst>
                                    <p:cond delay="0"/>
                                  </p:stCondLst>
                                  <p:childTnLst>
                                    <p:set>
                                      <p:cBhvr rctx="PPT">
                                        <p:cTn id="9" dur="indefinite"/>
                                        <p:tgtEl>
                                          <p:spTgt spid="539"/>
                                        </p:tgtEl>
                                        <p:attrNameLst>
                                          <p:attrName>style.opacity</p:attrName>
                                        </p:attrNameLst>
                                      </p:cBhvr>
                                      <p:to>
                                        <p:strVal val="0.25"/>
                                      </p:to>
                                    </p:set>
                                    <p:animEffect filter="image" prLst="opacity: 0.25">
                                      <p:cBhvr rctx="IE">
                                        <p:cTn id="10" dur="indefinite"/>
                                        <p:tgtEl>
                                          <p:spTgt spid="539"/>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41"/>
                                        </p:tgtEl>
                                        <p:attrNameLst>
                                          <p:attrName>style.opacity</p:attrName>
                                        </p:attrNameLst>
                                      </p:cBhvr>
                                      <p:to>
                                        <p:strVal val="0.25"/>
                                      </p:to>
                                    </p:set>
                                    <p:animEffect filter="image" prLst="opacity: 0.25">
                                      <p:cBhvr rctx="IE">
                                        <p:cTn id="16" dur="indefinite"/>
                                        <p:tgtEl>
                                          <p:spTgt spid="541"/>
                                        </p:tgtEl>
                                      </p:cBhvr>
                                    </p:animEffect>
                                  </p:childTnLst>
                                </p:cTn>
                              </p:par>
                              <p:par>
                                <p:cTn id="17" presetID="9" presetClass="emph" presetSubtype="0" grpId="0" nodeType="withEffect">
                                  <p:stCondLst>
                                    <p:cond delay="0"/>
                                  </p:stCondLst>
                                  <p:childTnLst>
                                    <p:set>
                                      <p:cBhvr rctx="PPT">
                                        <p:cTn id="18" dur="indefinite"/>
                                        <p:tgtEl>
                                          <p:spTgt spid="543">
                                            <p:txEl>
                                              <p:pRg st="0" end="0"/>
                                            </p:txEl>
                                          </p:spTgt>
                                        </p:tgtEl>
                                        <p:attrNameLst>
                                          <p:attrName>style.opacity</p:attrName>
                                        </p:attrNameLst>
                                      </p:cBhvr>
                                      <p:to>
                                        <p:strVal val="0.25"/>
                                      </p:to>
                                    </p:set>
                                    <p:animEffect filter="image" prLst="opacity: 0.25">
                                      <p:cBhvr rctx="IE">
                                        <p:cTn id="19" dur="indefinite"/>
                                        <p:tgtEl>
                                          <p:spTgt spid="543">
                                            <p:txEl>
                                              <p:pRg st="0" end="0"/>
                                            </p:txEl>
                                          </p:spTgt>
                                        </p:tgtEl>
                                      </p:cBhvr>
                                    </p:animEffect>
                                  </p:childTnLst>
                                </p:cTn>
                              </p:par>
                              <p:par>
                                <p:cTn id="20" presetID="9" presetClass="emph" presetSubtype="0" grpId="0" nodeType="withEffect">
                                  <p:stCondLst>
                                    <p:cond delay="0"/>
                                  </p:stCondLst>
                                  <p:childTnLst>
                                    <p:set>
                                      <p:cBhvr rctx="PPT">
                                        <p:cTn id="21" dur="indefinite"/>
                                        <p:tgtEl>
                                          <p:spTgt spid="544">
                                            <p:txEl>
                                              <p:pRg st="0" end="0"/>
                                            </p:txEl>
                                          </p:spTgt>
                                        </p:tgtEl>
                                        <p:attrNameLst>
                                          <p:attrName>style.opacity</p:attrName>
                                        </p:attrNameLst>
                                      </p:cBhvr>
                                      <p:to>
                                        <p:strVal val="0.25"/>
                                      </p:to>
                                    </p:set>
                                    <p:animEffect filter="image" prLst="opacity: 0.25">
                                      <p:cBhvr rctx="IE">
                                        <p:cTn id="22" dur="indefinite"/>
                                        <p:tgtEl>
                                          <p:spTgt spid="544">
                                            <p:txEl>
                                              <p:pRg st="0" end="0"/>
                                            </p:txEl>
                                          </p:spTgt>
                                        </p:tgtEl>
                                      </p:cBhvr>
                                    </p:animEffect>
                                  </p:childTnLst>
                                </p:cTn>
                              </p:par>
                              <p:par>
                                <p:cTn id="23" presetID="9" presetClass="emph" presetSubtype="0" grpId="0" nodeType="withEffect">
                                  <p:stCondLst>
                                    <p:cond delay="0"/>
                                  </p:stCondLst>
                                  <p:childTnLst>
                                    <p:set>
                                      <p:cBhvr rctx="PPT">
                                        <p:cTn id="24" dur="indefinite"/>
                                        <p:tgtEl>
                                          <p:spTgt spid="545">
                                            <p:txEl>
                                              <p:pRg st="0" end="0"/>
                                            </p:txEl>
                                          </p:spTgt>
                                        </p:tgtEl>
                                        <p:attrNameLst>
                                          <p:attrName>style.opacity</p:attrName>
                                        </p:attrNameLst>
                                      </p:cBhvr>
                                      <p:to>
                                        <p:strVal val="0.25"/>
                                      </p:to>
                                    </p:set>
                                    <p:animEffect filter="image" prLst="opacity: 0.25">
                                      <p:cBhvr rctx="IE">
                                        <p:cTn id="25" dur="indefinite"/>
                                        <p:tgtEl>
                                          <p:spTgt spid="545">
                                            <p:txEl>
                                              <p:pRg st="0" end="0"/>
                                            </p:txEl>
                                          </p:spTgt>
                                        </p:tgtEl>
                                      </p:cBhvr>
                                    </p:animEffect>
                                  </p:childTnLst>
                                </p:cTn>
                              </p:par>
                              <p:par>
                                <p:cTn id="26" presetID="9" presetClass="emph" presetSubtype="0" grpId="0" nodeType="withEffect">
                                  <p:stCondLst>
                                    <p:cond delay="0"/>
                                  </p:stCondLst>
                                  <p:childTnLst>
                                    <p:set>
                                      <p:cBhvr rctx="PPT">
                                        <p:cTn id="27" dur="indefinite"/>
                                        <p:tgtEl>
                                          <p:spTgt spid="546">
                                            <p:txEl>
                                              <p:pRg st="0" end="0"/>
                                            </p:txEl>
                                          </p:spTgt>
                                        </p:tgtEl>
                                        <p:attrNameLst>
                                          <p:attrName>style.opacity</p:attrName>
                                        </p:attrNameLst>
                                      </p:cBhvr>
                                      <p:to>
                                        <p:strVal val="0.25"/>
                                      </p:to>
                                    </p:set>
                                    <p:animEffect filter="image" prLst="opacity: 0.25">
                                      <p:cBhvr rctx="IE">
                                        <p:cTn id="28" dur="indefinite"/>
                                        <p:tgtEl>
                                          <p:spTgt spid="546">
                                            <p:txEl>
                                              <p:pRg st="0" end="0"/>
                                            </p:txEl>
                                          </p:spTgt>
                                        </p:tgtEl>
                                      </p:cBhvr>
                                    </p:animEffect>
                                  </p:childTnLst>
                                </p:cTn>
                              </p:par>
                              <p:par>
                                <p:cTn id="29" presetID="9" presetClass="emph" presetSubtype="0" grpId="0" nodeType="withEffect">
                                  <p:stCondLst>
                                    <p:cond delay="0"/>
                                  </p:stCondLst>
                                  <p:childTnLst>
                                    <p:set>
                                      <p:cBhvr rctx="PPT">
                                        <p:cTn id="30" dur="indefinite"/>
                                        <p:tgtEl>
                                          <p:spTgt spid="547">
                                            <p:txEl>
                                              <p:pRg st="0" end="0"/>
                                            </p:txEl>
                                          </p:spTgt>
                                        </p:tgtEl>
                                        <p:attrNameLst>
                                          <p:attrName>style.opacity</p:attrName>
                                        </p:attrNameLst>
                                      </p:cBhvr>
                                      <p:to>
                                        <p:strVal val="0.25"/>
                                      </p:to>
                                    </p:set>
                                    <p:animEffect filter="image" prLst="opacity: 0.25">
                                      <p:cBhvr rctx="IE">
                                        <p:cTn id="31" dur="indefinite"/>
                                        <p:tgtEl>
                                          <p:spTgt spid="547">
                                            <p:txEl>
                                              <p:pRg st="0" end="0"/>
                                            </p:txEl>
                                          </p:spTgt>
                                        </p:tgtEl>
                                      </p:cBhvr>
                                    </p:animEffect>
                                  </p:childTnLst>
                                </p:cTn>
                              </p:par>
                              <p:par>
                                <p:cTn id="32" presetID="9" presetClass="emph" presetSubtype="0" grpId="0" nodeType="withEffect">
                                  <p:stCondLst>
                                    <p:cond delay="0"/>
                                  </p:stCondLst>
                                  <p:childTnLst>
                                    <p:set>
                                      <p:cBhvr rctx="PPT">
                                        <p:cTn id="33" dur="indefinite"/>
                                        <p:tgtEl>
                                          <p:spTgt spid="548">
                                            <p:txEl>
                                              <p:pRg st="0" end="0"/>
                                            </p:txEl>
                                          </p:spTgt>
                                        </p:tgtEl>
                                        <p:attrNameLst>
                                          <p:attrName>style.opacity</p:attrName>
                                        </p:attrNameLst>
                                      </p:cBhvr>
                                      <p:to>
                                        <p:strVal val="0.25"/>
                                      </p:to>
                                    </p:set>
                                    <p:animEffect filter="image" prLst="opacity: 0.25">
                                      <p:cBhvr rctx="IE">
                                        <p:cTn id="34" dur="indefinite"/>
                                        <p:tgtEl>
                                          <p:spTgt spid="548">
                                            <p:txEl>
                                              <p:pRg st="0" end="0"/>
                                            </p:txEl>
                                          </p:spTgt>
                                        </p:tgtEl>
                                      </p:cBhvr>
                                    </p:animEffect>
                                  </p:childTnLst>
                                </p:cTn>
                              </p:par>
                              <p:par>
                                <p:cTn id="35" presetID="9" presetClass="emph" presetSubtype="0" grpId="0" nodeType="withEffect">
                                  <p:stCondLst>
                                    <p:cond delay="0"/>
                                  </p:stCondLst>
                                  <p:childTnLst>
                                    <p:set>
                                      <p:cBhvr rctx="PPT">
                                        <p:cTn id="36" dur="indefinite"/>
                                        <p:tgtEl>
                                          <p:spTgt spid="549">
                                            <p:txEl>
                                              <p:pRg st="0" end="0"/>
                                            </p:txEl>
                                          </p:spTgt>
                                        </p:tgtEl>
                                        <p:attrNameLst>
                                          <p:attrName>style.opacity</p:attrName>
                                        </p:attrNameLst>
                                      </p:cBhvr>
                                      <p:to>
                                        <p:strVal val="0.25"/>
                                      </p:to>
                                    </p:set>
                                    <p:animEffect filter="image" prLst="opacity: 0.25">
                                      <p:cBhvr rctx="IE">
                                        <p:cTn id="37" dur="indefinite"/>
                                        <p:tgtEl>
                                          <p:spTgt spid="549">
                                            <p:txEl>
                                              <p:pRg st="0" end="0"/>
                                            </p:txEl>
                                          </p:spTgt>
                                        </p:tgtEl>
                                      </p:cBhvr>
                                    </p:animEffect>
                                  </p:childTnLst>
                                </p:cTn>
                              </p:par>
                              <p:par>
                                <p:cTn id="38" presetID="9" presetClass="emph" presetSubtype="0" grpId="0" nodeType="withEffect">
                                  <p:stCondLst>
                                    <p:cond delay="0"/>
                                  </p:stCondLst>
                                  <p:childTnLst>
                                    <p:set>
                                      <p:cBhvr rctx="PPT">
                                        <p:cTn id="39" dur="indefinite"/>
                                        <p:tgtEl>
                                          <p:spTgt spid="550">
                                            <p:txEl>
                                              <p:pRg st="0" end="0"/>
                                            </p:txEl>
                                          </p:spTgt>
                                        </p:tgtEl>
                                        <p:attrNameLst>
                                          <p:attrName>style.opacity</p:attrName>
                                        </p:attrNameLst>
                                      </p:cBhvr>
                                      <p:to>
                                        <p:strVal val="0.25"/>
                                      </p:to>
                                    </p:set>
                                    <p:animEffect filter="image" prLst="opacity: 0.25">
                                      <p:cBhvr rctx="IE">
                                        <p:cTn id="40" dur="indefinite"/>
                                        <p:tgtEl>
                                          <p:spTgt spid="550">
                                            <p:txEl>
                                              <p:pRg st="0" end="0"/>
                                            </p:txEl>
                                          </p:spTgt>
                                        </p:tgtEl>
                                      </p:cBhvr>
                                    </p:animEffect>
                                  </p:childTnLst>
                                </p:cTn>
                              </p:par>
                              <p:par>
                                <p:cTn id="41" presetID="9" presetClass="emph" presetSubtype="0" grpId="0" nodeType="withEffect">
                                  <p:stCondLst>
                                    <p:cond delay="0"/>
                                  </p:stCondLst>
                                  <p:childTnLst>
                                    <p:set>
                                      <p:cBhvr rctx="PPT">
                                        <p:cTn id="42" dur="indefinite"/>
                                        <p:tgtEl>
                                          <p:spTgt spid="19"/>
                                        </p:tgtEl>
                                        <p:attrNameLst>
                                          <p:attrName>style.opacity</p:attrName>
                                        </p:attrNameLst>
                                      </p:cBhvr>
                                      <p:to>
                                        <p:strVal val="0.25"/>
                                      </p:to>
                                    </p:set>
                                    <p:animEffect filter="image" prLst="opacity: 0.25">
                                      <p:cBhvr rctx="IE">
                                        <p:cTn id="43" dur="indefinite"/>
                                        <p:tgtEl>
                                          <p:spTgt spid="19"/>
                                        </p:tgtEl>
                                      </p:cBhvr>
                                    </p:animEffect>
                                  </p:childTnLst>
                                </p:cTn>
                              </p:par>
                              <p:par>
                                <p:cTn id="44" presetID="9" presetClass="emph" presetSubtype="0" grpId="0" nodeType="withEffect">
                                  <p:stCondLst>
                                    <p:cond delay="0"/>
                                  </p:stCondLst>
                                  <p:childTnLst>
                                    <p:set>
                                      <p:cBhvr rctx="PPT">
                                        <p:cTn id="45" dur="indefinite"/>
                                        <p:tgtEl>
                                          <p:spTgt spid="21"/>
                                        </p:tgtEl>
                                        <p:attrNameLst>
                                          <p:attrName>style.opacity</p:attrName>
                                        </p:attrNameLst>
                                      </p:cBhvr>
                                      <p:to>
                                        <p:strVal val="0.25"/>
                                      </p:to>
                                    </p:set>
                                    <p:animEffect filter="image" prLst="opacity: 0.25">
                                      <p:cBhvr rctx="IE">
                                        <p:cTn id="46" dur="indefinite"/>
                                        <p:tgtEl>
                                          <p:spTgt spid="21"/>
                                        </p:tgtEl>
                                      </p:cBhvr>
                                    </p:animEffect>
                                  </p:childTnLst>
                                </p:cTn>
                              </p:par>
                              <p:par>
                                <p:cTn id="47" presetID="9" presetClass="emph" presetSubtype="0" grpId="0" nodeType="withEffect">
                                  <p:stCondLst>
                                    <p:cond delay="0"/>
                                  </p:stCondLst>
                                  <p:childTnLst>
                                    <p:set>
                                      <p:cBhvr rctx="PPT">
                                        <p:cTn id="48" dur="indefinite"/>
                                        <p:tgtEl>
                                          <p:spTgt spid="22"/>
                                        </p:tgtEl>
                                        <p:attrNameLst>
                                          <p:attrName>style.opacity</p:attrName>
                                        </p:attrNameLst>
                                      </p:cBhvr>
                                      <p:to>
                                        <p:strVal val="0.25"/>
                                      </p:to>
                                    </p:set>
                                    <p:animEffect filter="image" prLst="opacity: 0.25">
                                      <p:cBhvr rctx="IE">
                                        <p:cTn id="49"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0" grpId="0" animBg="1"/>
      <p:bldP spid="541" grpId="0" animBg="1"/>
      <p:bldP spid="543" grpId="0" build="p"/>
      <p:bldP spid="544" grpId="0" build="p"/>
      <p:bldP spid="545" grpId="0" build="p"/>
      <p:bldP spid="546" grpId="0" build="p"/>
      <p:bldP spid="547" grpId="0" build="p"/>
      <p:bldP spid="548" grpId="0" build="p"/>
      <p:bldP spid="549" grpId="0" build="p"/>
      <p:bldP spid="550" grpId="0" build="p"/>
      <p:bldP spid="19" grpId="0" animBg="1"/>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smtClean="0"/>
              <a:t>Problem Statement</a:t>
            </a:r>
            <a:endParaRPr sz="3500" dirty="0"/>
          </a:p>
        </p:txBody>
      </p:sp>
      <p:sp>
        <p:nvSpPr>
          <p:cNvPr id="556" name="Google Shape;556;p39"/>
          <p:cNvSpPr txBox="1">
            <a:spLocks noGrp="1"/>
          </p:cNvSpPr>
          <p:nvPr>
            <p:ph type="subTitle" idx="1"/>
          </p:nvPr>
        </p:nvSpPr>
        <p:spPr>
          <a:xfrm>
            <a:off x="715100" y="3791800"/>
            <a:ext cx="3347400" cy="6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problem statement is identified as follows:</a:t>
            </a:r>
            <a:endParaRPr dirty="0"/>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1166648"/>
            <a:ext cx="6576000" cy="8794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01.</a:t>
            </a:r>
            <a:endParaRPr sz="4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3" name="TextBox 2"/>
          <p:cNvSpPr txBox="1"/>
          <p:nvPr/>
        </p:nvSpPr>
        <p:spPr>
          <a:xfrm>
            <a:off x="862245" y="1258126"/>
            <a:ext cx="7480244" cy="3116907"/>
          </a:xfrm>
          <a:prstGeom prst="roundRect">
            <a:avLst>
              <a:gd name="adj" fmla="val 7814"/>
            </a:avLst>
          </a:prstGeom>
          <a:noFill/>
          <a:ln w="28575">
            <a:solidFill>
              <a:schemeClr val="bg2"/>
            </a:solidFill>
          </a:ln>
        </p:spPr>
        <p:txBody>
          <a:bodyPr wrap="square" rtlCol="0">
            <a:spAutoFit/>
          </a:bodyPr>
          <a:lstStyle/>
          <a:p>
            <a:pPr algn="ctr">
              <a:lnSpc>
                <a:spcPct val="150000"/>
              </a:lnSpc>
            </a:pPr>
            <a:r>
              <a:rPr lang="en-US" sz="1800" dirty="0">
                <a:solidFill>
                  <a:schemeClr val="accent6"/>
                </a:solidFill>
                <a:latin typeface="Spartan"/>
              </a:rPr>
              <a:t>Following evidence that the primary reliance of non-renewable resources is </a:t>
            </a:r>
            <a:r>
              <a:rPr lang="en-US" sz="1800" dirty="0" smtClean="0">
                <a:solidFill>
                  <a:schemeClr val="accent6"/>
                </a:solidFill>
                <a:latin typeface="Spartan"/>
              </a:rPr>
              <a:t>not sustainable</a:t>
            </a:r>
            <a:r>
              <a:rPr lang="en-US" sz="1800" dirty="0">
                <a:solidFill>
                  <a:schemeClr val="accent6"/>
                </a:solidFill>
                <a:latin typeface="Spartan"/>
              </a:rPr>
              <a:t>, the Spanish government seeks to increase </a:t>
            </a:r>
            <a:r>
              <a:rPr lang="en-US" sz="1800" dirty="0" smtClean="0">
                <a:solidFill>
                  <a:schemeClr val="accent6"/>
                </a:solidFill>
                <a:latin typeface="Spartan"/>
              </a:rPr>
              <a:t>her </a:t>
            </a:r>
            <a:r>
              <a:rPr lang="en-US" sz="1800" dirty="0">
                <a:solidFill>
                  <a:schemeClr val="accent6"/>
                </a:solidFill>
                <a:latin typeface="Spartan"/>
              </a:rPr>
              <a:t>investments in renewable energy resource infrastructure. This means gathering information about the country’s fossil fuel and renewable sources, trends and patterns. In that regard, the Fantastic5 Data science team plans to model the shortfall between fossil fuel energy and other renewable energy sources in </a:t>
            </a:r>
            <a:r>
              <a:rPr lang="en-US" sz="1800" dirty="0" smtClean="0">
                <a:solidFill>
                  <a:schemeClr val="accent6"/>
                </a:solidFill>
                <a:latin typeface="Spartan"/>
              </a:rPr>
              <a:t>Spain.</a:t>
            </a:r>
            <a:endParaRPr lang="en-US" sz="1800" b="0" i="0" u="none" strike="noStrike" cap="none" dirty="0">
              <a:solidFill>
                <a:schemeClr val="accent6"/>
              </a:solidFill>
              <a:latin typeface="Spartan"/>
              <a:sym typeface="Arial"/>
            </a:endParaRPr>
          </a:p>
        </p:txBody>
      </p:sp>
      <p:sp>
        <p:nvSpPr>
          <p:cNvPr id="6" name="Google Shape;555;p39"/>
          <p:cNvSpPr txBox="1">
            <a:spLocks noGrp="1"/>
          </p:cNvSpPr>
          <p:nvPr>
            <p:ph type="title"/>
          </p:nvPr>
        </p:nvSpPr>
        <p:spPr>
          <a:xfrm>
            <a:off x="862245" y="774500"/>
            <a:ext cx="2070141" cy="3512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t>Problem Statement</a:t>
            </a:r>
            <a:endParaRPr sz="1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2"/>
        <p:cNvGrpSpPr/>
        <p:nvPr/>
      </p:nvGrpSpPr>
      <p:grpSpPr>
        <a:xfrm>
          <a:off x="0" y="0"/>
          <a:ext cx="0" cy="0"/>
          <a:chOff x="0" y="0"/>
          <a:chExt cx="0" cy="0"/>
        </a:xfrm>
      </p:grpSpPr>
      <p:sp>
        <p:nvSpPr>
          <p:cNvPr id="583" name="Google Shape;583;p41"/>
          <p:cNvSpPr txBox="1">
            <a:spLocks noGrp="1"/>
          </p:cNvSpPr>
          <p:nvPr>
            <p:ph type="title"/>
          </p:nvPr>
        </p:nvSpPr>
        <p:spPr>
          <a:xfrm>
            <a:off x="379151" y="563399"/>
            <a:ext cx="2868545" cy="2676511"/>
          </a:xfrm>
          <a:prstGeom prst="rect">
            <a:avLst/>
          </a:prstGeom>
        </p:spPr>
        <p:txBody>
          <a:bodyPr spcFirstLastPara="1" wrap="square" lIns="91425" tIns="91425" rIns="91425" bIns="91425" anchor="ctr" anchorCtr="0">
            <a:noAutofit/>
          </a:bodyPr>
          <a:lstStyle/>
          <a:p>
            <a:r>
              <a:rPr lang="en" sz="4800" dirty="0" smtClean="0"/>
              <a:t>02.</a:t>
            </a:r>
            <a:br>
              <a:rPr lang="en" sz="4800" dirty="0" smtClean="0"/>
            </a:br>
            <a:r>
              <a:rPr lang="en" baseline="-25000" dirty="0"/>
              <a:t/>
            </a:r>
            <a:br>
              <a:rPr lang="en" baseline="-25000" dirty="0"/>
            </a:br>
            <a:r>
              <a:rPr lang="en" dirty="0" smtClean="0"/>
              <a:t>Introduction</a:t>
            </a:r>
            <a:endParaRPr dirty="0"/>
          </a:p>
        </p:txBody>
      </p:sp>
      <p:sp>
        <p:nvSpPr>
          <p:cNvPr id="584" name="Google Shape;584;p41"/>
          <p:cNvSpPr/>
          <p:nvPr/>
        </p:nvSpPr>
        <p:spPr>
          <a:xfrm>
            <a:off x="7874975"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7037600"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2208295" y="3870425"/>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7213438"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7213438"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7357413"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7357413"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Connector 2"/>
          <p:cNvCxnSpPr/>
          <p:nvPr/>
        </p:nvCxnSpPr>
        <p:spPr>
          <a:xfrm>
            <a:off x="7221364" y="-7019"/>
            <a:ext cx="0" cy="41740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oogle Shape;5891;p77"/>
          <p:cNvGrpSpPr/>
          <p:nvPr/>
        </p:nvGrpSpPr>
        <p:grpSpPr>
          <a:xfrm rot="10800000">
            <a:off x="6649736" y="273518"/>
            <a:ext cx="1148424" cy="1148664"/>
            <a:chOff x="5049725" y="2027900"/>
            <a:chExt cx="481750" cy="481850"/>
          </a:xfrm>
          <a:solidFill>
            <a:srgbClr val="FFC000"/>
          </a:solidFill>
          <a:effectLst>
            <a:glow rad="228600">
              <a:srgbClr val="FFFF00">
                <a:alpha val="40000"/>
              </a:srgbClr>
            </a:glow>
          </a:effectLst>
        </p:grpSpPr>
        <p:sp>
          <p:nvSpPr>
            <p:cNvPr id="11" name="Google Shape;5892;p7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5893;p7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894;p7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895;p7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896;p7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897;p7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898;p7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5899;p7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 name="Google Shape;583;p41"/>
          <p:cNvSpPr txBox="1">
            <a:spLocks/>
          </p:cNvSpPr>
          <p:nvPr/>
        </p:nvSpPr>
        <p:spPr>
          <a:xfrm>
            <a:off x="0" y="2822775"/>
            <a:ext cx="9143999" cy="23207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500"/>
              <a:buFont typeface="Righteous"/>
              <a:buNone/>
              <a:defRPr sz="3500" b="1"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4800" dirty="0" smtClean="0">
                <a:solidFill>
                  <a:schemeClr val="accent6"/>
                </a:solidFill>
              </a:rPr>
              <a:t>Imagine a world without electricity…</a:t>
            </a:r>
            <a:endParaRPr lang="en-US" dirty="0">
              <a:solidFill>
                <a:schemeClr val="accent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ouCut_20220524_0935151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470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6" name="Google Shape;596;p42"/>
          <p:cNvSpPr txBox="1">
            <a:spLocks noGrp="1"/>
          </p:cNvSpPr>
          <p:nvPr>
            <p:ph type="title"/>
          </p:nvPr>
        </p:nvSpPr>
        <p:spPr>
          <a:xfrm>
            <a:off x="2290025" y="970844"/>
            <a:ext cx="4563900" cy="1772355"/>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4800" dirty="0" smtClean="0"/>
              <a:t>03.</a:t>
            </a:r>
            <a:br>
              <a:rPr lang="en" sz="4800" dirty="0" smtClean="0"/>
            </a:br>
            <a:r>
              <a:rPr lang="en" dirty="0" smtClean="0"/>
              <a:t>Data Presentation</a:t>
            </a:r>
            <a:endParaRPr dirty="0"/>
          </a:p>
        </p:txBody>
      </p:sp>
      <p:sp>
        <p:nvSpPr>
          <p:cNvPr id="595" name="Google Shape;595;p42"/>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txBox="1">
            <a:spLocks noGrp="1"/>
          </p:cNvSpPr>
          <p:nvPr>
            <p:ph type="subTitle" idx="1"/>
          </p:nvPr>
        </p:nvSpPr>
        <p:spPr>
          <a:xfrm>
            <a:off x="2036250" y="2743199"/>
            <a:ext cx="5071500" cy="1481960"/>
          </a:xfrm>
          <a:prstGeom prst="rect">
            <a:avLst/>
          </a:prstGeom>
        </p:spPr>
        <p:txBody>
          <a:bodyPr spcFirstLastPara="1" wrap="square" lIns="91425" tIns="91425" rIns="91425" bIns="91425" anchor="t" anchorCtr="0">
            <a:noAutofit/>
          </a:bodyPr>
          <a:lstStyle/>
          <a:p>
            <a:pPr marL="0" lvl="0" indent="0"/>
            <a:r>
              <a:rPr lang="en-US" sz="1600" dirty="0"/>
              <a:t>To avoid such a problem in Spain, the government gathered data on weather conditions in five Spanish cities from 2015 to 2017 </a:t>
            </a:r>
            <a:r>
              <a:rPr lang="en-US" sz="1600" dirty="0" smtClean="0"/>
              <a:t>which </a:t>
            </a:r>
            <a:r>
              <a:rPr lang="en-US" sz="1600" dirty="0"/>
              <a:t>also includes statistics on three hourly load </a:t>
            </a:r>
            <a:r>
              <a:rPr lang="en-US" sz="1600" dirty="0" smtClean="0"/>
              <a:t>shortfall </a:t>
            </a:r>
            <a:r>
              <a:rPr lang="en-US" sz="1600" dirty="0"/>
              <a:t>over the same time period.</a:t>
            </a:r>
            <a:endParaRPr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3"/>
          <p:cNvSpPr txBox="1">
            <a:spLocks noGrp="1"/>
          </p:cNvSpPr>
          <p:nvPr>
            <p:ph type="title" idx="4294967295"/>
          </p:nvPr>
        </p:nvSpPr>
        <p:spPr>
          <a:xfrm>
            <a:off x="1626300" y="26468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01</a:t>
            </a:r>
            <a:endParaRPr sz="2000" dirty="0"/>
          </a:p>
        </p:txBody>
      </p:sp>
      <p:cxnSp>
        <p:nvCxnSpPr>
          <p:cNvPr id="603" name="Google Shape;603;p43"/>
          <p:cNvCxnSpPr>
            <a:stCxn id="602" idx="3"/>
            <a:endCxn id="604" idx="1"/>
          </p:cNvCxnSpPr>
          <p:nvPr/>
        </p:nvCxnSpPr>
        <p:spPr>
          <a:xfrm>
            <a:off x="2150100" y="2911275"/>
            <a:ext cx="2160000" cy="0"/>
          </a:xfrm>
          <a:prstGeom prst="straightConnector1">
            <a:avLst/>
          </a:prstGeom>
          <a:noFill/>
          <a:ln w="19050" cap="flat" cmpd="sng">
            <a:solidFill>
              <a:schemeClr val="dk2"/>
            </a:solidFill>
            <a:prstDash val="solid"/>
            <a:round/>
            <a:headEnd type="none" w="med" len="med"/>
            <a:tailEnd type="none" w="med" len="med"/>
          </a:ln>
        </p:spPr>
      </p:cxnSp>
      <p:cxnSp>
        <p:nvCxnSpPr>
          <p:cNvPr id="605" name="Google Shape;605;p43"/>
          <p:cNvCxnSpPr>
            <a:stCxn id="604" idx="3"/>
            <a:endCxn id="606" idx="1"/>
          </p:cNvCxnSpPr>
          <p:nvPr/>
        </p:nvCxnSpPr>
        <p:spPr>
          <a:xfrm>
            <a:off x="4833900" y="2911275"/>
            <a:ext cx="2160000" cy="0"/>
          </a:xfrm>
          <a:prstGeom prst="straightConnector1">
            <a:avLst/>
          </a:prstGeom>
          <a:noFill/>
          <a:ln w="19050" cap="flat" cmpd="sng">
            <a:solidFill>
              <a:schemeClr val="dk2"/>
            </a:solidFill>
            <a:prstDash val="solid"/>
            <a:round/>
            <a:headEnd type="none" w="med" len="med"/>
            <a:tailEnd type="none" w="med" len="med"/>
          </a:ln>
        </p:spPr>
      </p:cxnSp>
      <p:sp>
        <p:nvSpPr>
          <p:cNvPr id="607" name="Google Shape;607;p43"/>
          <p:cNvSpPr txBox="1">
            <a:spLocks noGrp="1"/>
          </p:cNvSpPr>
          <p:nvPr>
            <p:ph type="title" idx="4294967295"/>
          </p:nvPr>
        </p:nvSpPr>
        <p:spPr>
          <a:xfrm>
            <a:off x="7200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dirty="0" smtClean="0"/>
              <a:t>2015</a:t>
            </a:r>
            <a:endParaRPr sz="2000" b="0" dirty="0"/>
          </a:p>
        </p:txBody>
      </p:sp>
      <p:sp>
        <p:nvSpPr>
          <p:cNvPr id="608" name="Google Shape;608;p43"/>
          <p:cNvSpPr txBox="1">
            <a:spLocks noGrp="1"/>
          </p:cNvSpPr>
          <p:nvPr>
            <p:ph type="subTitle" idx="4294967295"/>
          </p:nvPr>
        </p:nvSpPr>
        <p:spPr>
          <a:xfrm>
            <a:off x="720000" y="3355865"/>
            <a:ext cx="2336400" cy="714000"/>
          </a:xfrm>
          <a:prstGeom prst="rect">
            <a:avLst/>
          </a:prstGeom>
        </p:spPr>
        <p:txBody>
          <a:bodyPr spcFirstLastPara="1" wrap="square" lIns="91425" tIns="91425" rIns="91425" bIns="91425" anchor="t" anchorCtr="0">
            <a:noAutofit/>
          </a:bodyPr>
          <a:lstStyle/>
          <a:p>
            <a:pPr marL="0" lvl="0" indent="0" algn="ctr">
              <a:buNone/>
            </a:pPr>
            <a:r>
              <a:rPr lang="en" sz="2000" dirty="0" smtClean="0">
                <a:solidFill>
                  <a:schemeClr val="bg2">
                    <a:lumMod val="20000"/>
                    <a:lumOff val="80000"/>
                  </a:schemeClr>
                </a:solidFill>
                <a:latin typeface="Righteous" panose="020B0604020202020204" charset="0"/>
              </a:rPr>
              <a:t>30,280,324 </a:t>
            </a:r>
            <a:r>
              <a:rPr lang="en" dirty="0" smtClean="0">
                <a:solidFill>
                  <a:schemeClr val="bg2">
                    <a:lumMod val="20000"/>
                    <a:lumOff val="80000"/>
                  </a:schemeClr>
                </a:solidFill>
                <a:latin typeface="Righteous" panose="020B0604020202020204" charset="0"/>
              </a:rPr>
              <a:t>MWH</a:t>
            </a:r>
            <a:endParaRPr dirty="0">
              <a:solidFill>
                <a:schemeClr val="bg2">
                  <a:lumMod val="20000"/>
                  <a:lumOff val="80000"/>
                </a:schemeClr>
              </a:solidFill>
              <a:latin typeface="Righteous" panose="020B0604020202020204" charset="0"/>
            </a:endParaRPr>
          </a:p>
          <a:p>
            <a:pPr marL="0" lvl="0" indent="0" algn="ctr" rtl="0">
              <a:lnSpc>
                <a:spcPct val="100000"/>
              </a:lnSpc>
              <a:spcBef>
                <a:spcPts val="0"/>
              </a:spcBef>
              <a:spcAft>
                <a:spcPts val="0"/>
              </a:spcAft>
              <a:buNone/>
            </a:pPr>
            <a:endParaRPr sz="2000" dirty="0">
              <a:solidFill>
                <a:schemeClr val="bg2">
                  <a:lumMod val="20000"/>
                  <a:lumOff val="80000"/>
                </a:schemeClr>
              </a:solidFill>
              <a:latin typeface="Righteous" panose="020B0604020202020204" charset="0"/>
            </a:endParaRPr>
          </a:p>
        </p:txBody>
      </p:sp>
      <p:sp>
        <p:nvSpPr>
          <p:cNvPr id="609" name="Google Shape;609;p43"/>
          <p:cNvSpPr txBox="1">
            <a:spLocks noGrp="1"/>
          </p:cNvSpPr>
          <p:nvPr>
            <p:ph type="title" idx="4294967295"/>
          </p:nvPr>
        </p:nvSpPr>
        <p:spPr>
          <a:xfrm>
            <a:off x="34038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dirty="0" smtClean="0"/>
              <a:t>2016</a:t>
            </a:r>
            <a:endParaRPr sz="2000" b="0" dirty="0"/>
          </a:p>
        </p:txBody>
      </p:sp>
      <p:sp>
        <p:nvSpPr>
          <p:cNvPr id="610" name="Google Shape;610;p43"/>
          <p:cNvSpPr txBox="1">
            <a:spLocks noGrp="1"/>
          </p:cNvSpPr>
          <p:nvPr>
            <p:ph type="subTitle" idx="4294967295"/>
          </p:nvPr>
        </p:nvSpPr>
        <p:spPr>
          <a:xfrm>
            <a:off x="3403800" y="3566688"/>
            <a:ext cx="2336400" cy="714000"/>
          </a:xfrm>
          <a:prstGeom prst="rect">
            <a:avLst/>
          </a:prstGeom>
        </p:spPr>
        <p:txBody>
          <a:bodyPr spcFirstLastPara="1" wrap="square" lIns="91425" tIns="91425" rIns="91425" bIns="91425" anchor="t" anchorCtr="0">
            <a:noAutofit/>
          </a:bodyPr>
          <a:lstStyle/>
          <a:p>
            <a:pPr marL="0" lvl="0" indent="0" algn="ctr">
              <a:buNone/>
            </a:pPr>
            <a:r>
              <a:rPr lang="en" sz="2000" dirty="0" smtClean="0">
                <a:solidFill>
                  <a:schemeClr val="bg2">
                    <a:lumMod val="20000"/>
                    <a:lumOff val="80000"/>
                  </a:schemeClr>
                </a:solidFill>
                <a:latin typeface="Righteous" panose="020B0604020202020204" charset="0"/>
              </a:rPr>
              <a:t>28,021,253 </a:t>
            </a:r>
            <a:r>
              <a:rPr lang="en" dirty="0">
                <a:solidFill>
                  <a:schemeClr val="bg2">
                    <a:lumMod val="20000"/>
                    <a:lumOff val="80000"/>
                  </a:schemeClr>
                </a:solidFill>
                <a:latin typeface="Righteous" panose="020B0604020202020204" charset="0"/>
              </a:rPr>
              <a:t>MWH</a:t>
            </a:r>
            <a:endParaRPr dirty="0">
              <a:solidFill>
                <a:schemeClr val="bg2">
                  <a:lumMod val="20000"/>
                  <a:lumOff val="80000"/>
                </a:schemeClr>
              </a:solidFill>
              <a:latin typeface="Righteous" panose="020B0604020202020204" charset="0"/>
            </a:endParaRPr>
          </a:p>
        </p:txBody>
      </p:sp>
      <p:sp>
        <p:nvSpPr>
          <p:cNvPr id="611" name="Google Shape;611;p43"/>
          <p:cNvSpPr txBox="1">
            <a:spLocks noGrp="1"/>
          </p:cNvSpPr>
          <p:nvPr>
            <p:ph type="title" idx="4294967295"/>
          </p:nvPr>
        </p:nvSpPr>
        <p:spPr>
          <a:xfrm>
            <a:off x="60876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dirty="0" smtClean="0"/>
              <a:t>2017</a:t>
            </a:r>
            <a:endParaRPr sz="2000" b="0" dirty="0"/>
          </a:p>
        </p:txBody>
      </p:sp>
      <p:sp>
        <p:nvSpPr>
          <p:cNvPr id="612" name="Google Shape;612;p43"/>
          <p:cNvSpPr txBox="1">
            <a:spLocks noGrp="1"/>
          </p:cNvSpPr>
          <p:nvPr>
            <p:ph type="subTitle" idx="4294967295"/>
          </p:nvPr>
        </p:nvSpPr>
        <p:spPr>
          <a:xfrm>
            <a:off x="6087600" y="3148091"/>
            <a:ext cx="2336400" cy="714000"/>
          </a:xfrm>
          <a:prstGeom prst="rect">
            <a:avLst/>
          </a:prstGeom>
        </p:spPr>
        <p:txBody>
          <a:bodyPr spcFirstLastPara="1" wrap="square" lIns="91425" tIns="91425" rIns="91425" bIns="91425" anchor="t" anchorCtr="0">
            <a:noAutofit/>
          </a:bodyPr>
          <a:lstStyle/>
          <a:p>
            <a:pPr marL="0" lvl="0" indent="0" algn="ctr">
              <a:buNone/>
            </a:pPr>
            <a:r>
              <a:rPr lang="en" sz="2000" dirty="0" smtClean="0">
                <a:solidFill>
                  <a:schemeClr val="bg2">
                    <a:lumMod val="20000"/>
                    <a:lumOff val="80000"/>
                  </a:schemeClr>
                </a:solidFill>
                <a:latin typeface="Righteous" panose="020B0604020202020204" charset="0"/>
              </a:rPr>
              <a:t>35,233,437 </a:t>
            </a:r>
            <a:r>
              <a:rPr lang="en" dirty="0">
                <a:solidFill>
                  <a:schemeClr val="bg2">
                    <a:lumMod val="20000"/>
                    <a:lumOff val="80000"/>
                  </a:schemeClr>
                </a:solidFill>
                <a:latin typeface="Righteous" panose="020B0604020202020204" charset="0"/>
              </a:rPr>
              <a:t>MWH</a:t>
            </a:r>
            <a:endParaRPr dirty="0">
              <a:solidFill>
                <a:schemeClr val="bg2">
                  <a:lumMod val="20000"/>
                  <a:lumOff val="80000"/>
                </a:schemeClr>
              </a:solidFill>
              <a:latin typeface="Righteous" panose="020B0604020202020204" charset="0"/>
            </a:endParaRPr>
          </a:p>
        </p:txBody>
      </p:sp>
      <p:sp>
        <p:nvSpPr>
          <p:cNvPr id="604" name="Google Shape;604;p43"/>
          <p:cNvSpPr txBox="1">
            <a:spLocks noGrp="1"/>
          </p:cNvSpPr>
          <p:nvPr>
            <p:ph type="title" idx="4294967295"/>
          </p:nvPr>
        </p:nvSpPr>
        <p:spPr>
          <a:xfrm>
            <a:off x="4310100" y="26468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02</a:t>
            </a:r>
            <a:endParaRPr sz="2000"/>
          </a:p>
        </p:txBody>
      </p:sp>
      <p:sp>
        <p:nvSpPr>
          <p:cNvPr id="606" name="Google Shape;606;p43"/>
          <p:cNvSpPr txBox="1">
            <a:spLocks noGrp="1"/>
          </p:cNvSpPr>
          <p:nvPr>
            <p:ph type="title" idx="4294967295"/>
          </p:nvPr>
        </p:nvSpPr>
        <p:spPr>
          <a:xfrm>
            <a:off x="6993900" y="26468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03</a:t>
            </a:r>
            <a:endParaRPr sz="2000"/>
          </a:p>
        </p:txBody>
      </p:sp>
      <p:cxnSp>
        <p:nvCxnSpPr>
          <p:cNvPr id="613" name="Google Shape;613;p43"/>
          <p:cNvCxnSpPr>
            <a:stCxn id="606" idx="3"/>
          </p:cNvCxnSpPr>
          <p:nvPr/>
        </p:nvCxnSpPr>
        <p:spPr>
          <a:xfrm>
            <a:off x="7517700" y="2911275"/>
            <a:ext cx="1756500" cy="0"/>
          </a:xfrm>
          <a:prstGeom prst="straightConnector1">
            <a:avLst/>
          </a:prstGeom>
          <a:noFill/>
          <a:ln w="19050" cap="flat" cmpd="sng">
            <a:solidFill>
              <a:schemeClr val="dk2"/>
            </a:solidFill>
            <a:prstDash val="solid"/>
            <a:round/>
            <a:headEnd type="none" w="med" len="med"/>
            <a:tailEnd type="none" w="med" len="med"/>
          </a:ln>
        </p:spPr>
      </p:cxnSp>
      <p:sp>
        <p:nvSpPr>
          <p:cNvPr id="614" name="Google Shape;614;p43"/>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Data Presentation</a:t>
            </a:r>
            <a:endParaRPr sz="2800" dirty="0"/>
          </a:p>
        </p:txBody>
      </p:sp>
      <p:sp>
        <p:nvSpPr>
          <p:cNvPr id="4" name="Rectangle 3"/>
          <p:cNvSpPr/>
          <p:nvPr/>
        </p:nvSpPr>
        <p:spPr>
          <a:xfrm>
            <a:off x="1626300" y="3846704"/>
            <a:ext cx="523800" cy="12967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10100" y="3995336"/>
            <a:ext cx="523800" cy="11481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993900" y="3609888"/>
            <a:ext cx="523800" cy="15336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614;p43"/>
          <p:cNvSpPr txBox="1">
            <a:spLocks/>
          </p:cNvSpPr>
          <p:nvPr/>
        </p:nvSpPr>
        <p:spPr>
          <a:xfrm>
            <a:off x="1888200" y="1266487"/>
            <a:ext cx="554416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400" dirty="0" smtClean="0"/>
              <a:t>3 hourly Load Shortfall</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08">
                                            <p:txEl>
                                              <p:pRg st="0" end="0"/>
                                            </p:txEl>
                                          </p:spTgt>
                                        </p:tgtEl>
                                        <p:attrNameLst>
                                          <p:attrName>style.visibility</p:attrName>
                                        </p:attrNameLst>
                                      </p:cBhvr>
                                      <p:to>
                                        <p:strVal val="visible"/>
                                      </p:to>
                                    </p:set>
                                    <p:animEffect transition="in" filter="fade">
                                      <p:cBhvr>
                                        <p:cTn id="12" dur="500"/>
                                        <p:tgtEl>
                                          <p:spTgt spid="60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0">
                                            <p:txEl>
                                              <p:pRg st="0" end="0"/>
                                            </p:txEl>
                                          </p:spTgt>
                                        </p:tgtEl>
                                        <p:attrNameLst>
                                          <p:attrName>style.visibility</p:attrName>
                                        </p:attrNameLst>
                                      </p:cBhvr>
                                      <p:to>
                                        <p:strVal val="visible"/>
                                      </p:to>
                                    </p:set>
                                    <p:animEffect transition="in" filter="fade">
                                      <p:cBhvr>
                                        <p:cTn id="22" dur="500"/>
                                        <p:tgtEl>
                                          <p:spTgt spid="6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12">
                                            <p:txEl>
                                              <p:pRg st="0" end="0"/>
                                            </p:txEl>
                                          </p:spTgt>
                                        </p:tgtEl>
                                        <p:attrNameLst>
                                          <p:attrName>style.visibility</p:attrName>
                                        </p:attrNameLst>
                                      </p:cBhvr>
                                      <p:to>
                                        <p:strVal val="visible"/>
                                      </p:to>
                                    </p:set>
                                    <p:animEffect transition="in" filter="fade">
                                      <p:cBhvr>
                                        <p:cTn id="32" dur="500"/>
                                        <p:tgtEl>
                                          <p:spTgt spid="6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build="p"/>
      <p:bldP spid="610" grpId="0" build="p"/>
      <p:bldP spid="612" grpId="0" build="p"/>
      <p:bldP spid="4"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074933" y="734481"/>
            <a:ext cx="7202311" cy="4409019"/>
          </a:xfrm>
          <a:prstGeom prst="rect">
            <a:avLst/>
          </a:prstGeom>
        </p:spPr>
      </p:pic>
      <p:sp>
        <p:nvSpPr>
          <p:cNvPr id="614" name="Google Shape;614;p43"/>
          <p:cNvSpPr txBox="1">
            <a:spLocks noGrp="1"/>
          </p:cNvSpPr>
          <p:nvPr>
            <p:ph type="title"/>
          </p:nvPr>
        </p:nvSpPr>
        <p:spPr>
          <a:xfrm>
            <a:off x="652266" y="11731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Density plot of load shortfall</a:t>
            </a:r>
            <a:endParaRPr sz="2800" dirty="0"/>
          </a:p>
        </p:txBody>
      </p:sp>
    </p:spTree>
    <p:extLst>
      <p:ext uri="{BB962C8B-B14F-4D97-AF65-F5344CB8AC3E}">
        <p14:creationId xmlns:p14="http://schemas.microsoft.com/office/powerpoint/2010/main" val="196345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56256" y="1190821"/>
            <a:ext cx="1568874" cy="1556188"/>
          </a:xfrm>
          <a:prstGeom prst="rect">
            <a:avLst/>
          </a:prstGeom>
        </p:spPr>
      </p:pic>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525041" y="3051239"/>
            <a:ext cx="1685861" cy="1632171"/>
          </a:xfrm>
          <a:prstGeom prst="rect">
            <a:avLst/>
          </a:prstGeom>
        </p:spPr>
      </p:pic>
      <p:sp>
        <p:nvSpPr>
          <p:cNvPr id="1051" name="Google Shape;1051;p61"/>
          <p:cNvSpPr txBox="1">
            <a:spLocks noGrp="1"/>
          </p:cNvSpPr>
          <p:nvPr>
            <p:ph type="subTitle" idx="1"/>
          </p:nvPr>
        </p:nvSpPr>
        <p:spPr>
          <a:xfrm>
            <a:off x="5542650" y="3399075"/>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303302" y="1452088"/>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5542650" y="4013100"/>
            <a:ext cx="2907600"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Technical </a:t>
            </a:r>
            <a:r>
              <a:rPr lang="en" dirty="0" smtClean="0"/>
              <a:t>Adviser</a:t>
            </a:r>
            <a:endParaRPr dirty="0"/>
          </a:p>
        </p:txBody>
      </p:sp>
      <p:sp>
        <p:nvSpPr>
          <p:cNvPr id="1054" name="Google Shape;1054;p61"/>
          <p:cNvSpPr txBox="1">
            <a:spLocks noGrp="1"/>
          </p:cNvSpPr>
          <p:nvPr>
            <p:ph type="subTitle" idx="4"/>
          </p:nvPr>
        </p:nvSpPr>
        <p:spPr>
          <a:xfrm>
            <a:off x="2303302" y="2066123"/>
            <a:ext cx="2907600"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Specialist</a:t>
            </a:r>
            <a:endParaRPr dirty="0"/>
          </a:p>
        </p:txBody>
      </p:sp>
      <p:sp>
        <p:nvSpPr>
          <p:cNvPr id="1055" name="Google Shape;1055;p61"/>
          <p:cNvSpPr txBox="1">
            <a:spLocks noGrp="1"/>
          </p:cNvSpPr>
          <p:nvPr>
            <p:ph type="title"/>
          </p:nvPr>
        </p:nvSpPr>
        <p:spPr>
          <a:xfrm>
            <a:off x="720000" y="33060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210902" y="1142114"/>
            <a:ext cx="1568874" cy="1602980"/>
          </a:xfrm>
          <a:prstGeom prst="rect">
            <a:avLst/>
          </a:prstGeom>
        </p:spPr>
      </p:pic>
      <p:sp>
        <p:nvSpPr>
          <p:cNvPr id="10" name="Google Shape;1052;p61"/>
          <p:cNvSpPr txBox="1">
            <a:spLocks/>
          </p:cNvSpPr>
          <p:nvPr/>
        </p:nvSpPr>
        <p:spPr>
          <a:xfrm>
            <a:off x="6957948" y="1452088"/>
            <a:ext cx="2907600"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6957948" y="2066123"/>
            <a:ext cx="2907600"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spTree>
    <p:extLst>
      <p:ext uri="{BB962C8B-B14F-4D97-AF65-F5344CB8AC3E}">
        <p14:creationId xmlns:p14="http://schemas.microsoft.com/office/powerpoint/2010/main" val="3789261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Target variable</a:t>
            </a:r>
            <a:endParaRPr sz="2400" dirty="0"/>
          </a:p>
        </p:txBody>
      </p:sp>
      <p:sp>
        <p:nvSpPr>
          <p:cNvPr id="3" name="Rounded Rectangle 2"/>
          <p:cNvSpPr/>
          <p:nvPr/>
        </p:nvSpPr>
        <p:spPr>
          <a:xfrm>
            <a:off x="1408387" y="1408386"/>
            <a:ext cx="7015614" cy="65164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oogle Shape;5045;p75"/>
          <p:cNvGrpSpPr/>
          <p:nvPr/>
        </p:nvGrpSpPr>
        <p:grpSpPr>
          <a:xfrm>
            <a:off x="1575481" y="1382233"/>
            <a:ext cx="804565" cy="677795"/>
            <a:chOff x="7636443" y="1204988"/>
            <a:chExt cx="804565" cy="677795"/>
          </a:xfrm>
        </p:grpSpPr>
        <p:grpSp>
          <p:nvGrpSpPr>
            <p:cNvPr id="165" name="Google Shape;5046;p75"/>
            <p:cNvGrpSpPr/>
            <p:nvPr/>
          </p:nvGrpSpPr>
          <p:grpSpPr>
            <a:xfrm>
              <a:off x="7636443" y="1509705"/>
              <a:ext cx="804565" cy="373078"/>
              <a:chOff x="7636443" y="1509705"/>
              <a:chExt cx="804565" cy="373078"/>
            </a:xfrm>
          </p:grpSpPr>
          <p:sp>
            <p:nvSpPr>
              <p:cNvPr id="229" name="Google Shape;5047;p7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048;p7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5049;p75"/>
            <p:cNvGrpSpPr/>
            <p:nvPr/>
          </p:nvGrpSpPr>
          <p:grpSpPr>
            <a:xfrm>
              <a:off x="7636443" y="1408133"/>
              <a:ext cx="804565" cy="373078"/>
              <a:chOff x="7636443" y="1408133"/>
              <a:chExt cx="804565" cy="373078"/>
            </a:xfrm>
          </p:grpSpPr>
          <p:sp>
            <p:nvSpPr>
              <p:cNvPr id="173" name="Google Shape;5050;p7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051;p7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5052;p75"/>
            <p:cNvGrpSpPr/>
            <p:nvPr/>
          </p:nvGrpSpPr>
          <p:grpSpPr>
            <a:xfrm>
              <a:off x="7636443" y="1306560"/>
              <a:ext cx="804565" cy="373078"/>
              <a:chOff x="7636443" y="1306560"/>
              <a:chExt cx="804565" cy="373078"/>
            </a:xfrm>
          </p:grpSpPr>
          <p:sp>
            <p:nvSpPr>
              <p:cNvPr id="171" name="Google Shape;5053;p7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054;p7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5055;p75"/>
            <p:cNvGrpSpPr/>
            <p:nvPr/>
          </p:nvGrpSpPr>
          <p:grpSpPr>
            <a:xfrm>
              <a:off x="7636443" y="1204988"/>
              <a:ext cx="804565" cy="373078"/>
              <a:chOff x="7636443" y="1204988"/>
              <a:chExt cx="804565" cy="373078"/>
            </a:xfrm>
          </p:grpSpPr>
          <p:sp>
            <p:nvSpPr>
              <p:cNvPr id="169" name="Google Shape;5056;p7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057;p7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 name="Google Shape;5544;p76"/>
          <p:cNvGrpSpPr/>
          <p:nvPr/>
        </p:nvGrpSpPr>
        <p:grpSpPr>
          <a:xfrm>
            <a:off x="2538670" y="2360714"/>
            <a:ext cx="4066659" cy="2274348"/>
            <a:chOff x="5159450" y="1919950"/>
            <a:chExt cx="1541050" cy="862500"/>
          </a:xfrm>
        </p:grpSpPr>
        <p:sp>
          <p:nvSpPr>
            <p:cNvPr id="232" name="Google Shape;5545;p7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38100" cap="flat" cmpd="sng">
              <a:solidFill>
                <a:srgbClr val="00B050"/>
              </a:solidFill>
              <a:prstDash val="solid"/>
              <a:round/>
              <a:headEnd type="oval" w="med" len="med"/>
              <a:tailEnd type="oval" w="med" len="med"/>
            </a:ln>
          </p:spPr>
        </p:sp>
        <p:grpSp>
          <p:nvGrpSpPr>
            <p:cNvPr id="233" name="Google Shape;5546;p76"/>
            <p:cNvGrpSpPr/>
            <p:nvPr/>
          </p:nvGrpSpPr>
          <p:grpSpPr>
            <a:xfrm>
              <a:off x="5159450" y="1919950"/>
              <a:ext cx="1541050" cy="862500"/>
              <a:chOff x="5159450" y="1919950"/>
              <a:chExt cx="1541050" cy="862500"/>
            </a:xfrm>
          </p:grpSpPr>
          <p:cxnSp>
            <p:nvCxnSpPr>
              <p:cNvPr id="234" name="Google Shape;5547;p76"/>
              <p:cNvCxnSpPr/>
              <p:nvPr/>
            </p:nvCxnSpPr>
            <p:spPr>
              <a:xfrm>
                <a:off x="5159450" y="1919950"/>
                <a:ext cx="0" cy="862500"/>
              </a:xfrm>
              <a:prstGeom prst="straightConnector1">
                <a:avLst/>
              </a:prstGeom>
              <a:noFill/>
              <a:ln w="38100" cap="flat" cmpd="sng">
                <a:solidFill>
                  <a:srgbClr val="E3E9ED"/>
                </a:solidFill>
                <a:prstDash val="solid"/>
                <a:round/>
                <a:headEnd type="none" w="med" len="med"/>
                <a:tailEnd type="none" w="med" len="med"/>
              </a:ln>
            </p:spPr>
          </p:cxnSp>
          <p:cxnSp>
            <p:nvCxnSpPr>
              <p:cNvPr id="235" name="Google Shape;5548;p76"/>
              <p:cNvCxnSpPr/>
              <p:nvPr/>
            </p:nvCxnSpPr>
            <p:spPr>
              <a:xfrm>
                <a:off x="5161200" y="2778975"/>
                <a:ext cx="1539300" cy="0"/>
              </a:xfrm>
              <a:prstGeom prst="straightConnector1">
                <a:avLst/>
              </a:prstGeom>
              <a:noFill/>
              <a:ln w="38100" cap="flat" cmpd="sng">
                <a:solidFill>
                  <a:srgbClr val="E3E9ED"/>
                </a:solidFill>
                <a:prstDash val="solid"/>
                <a:round/>
                <a:headEnd type="none" w="med" len="med"/>
                <a:tailEnd type="none" w="med" len="med"/>
              </a:ln>
            </p:spPr>
          </p:cxnSp>
        </p:grpSp>
      </p:grpSp>
      <p:sp>
        <p:nvSpPr>
          <p:cNvPr id="666" name="Google Shape;666;p47"/>
          <p:cNvSpPr txBox="1">
            <a:spLocks noGrp="1"/>
          </p:cNvSpPr>
          <p:nvPr>
            <p:ph type="title" idx="2"/>
          </p:nvPr>
        </p:nvSpPr>
        <p:spPr>
          <a:xfrm>
            <a:off x="2358667" y="1483805"/>
            <a:ext cx="2674868"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Load shortfall 3h</a:t>
            </a:r>
            <a:endParaRPr dirty="0"/>
          </a:p>
        </p:txBody>
      </p:sp>
      <p:sp>
        <p:nvSpPr>
          <p:cNvPr id="236" name="Google Shape;608;p43"/>
          <p:cNvSpPr txBox="1">
            <a:spLocks noGrp="1"/>
          </p:cNvSpPr>
          <p:nvPr>
            <p:ph type="subTitle" idx="4294967295"/>
          </p:nvPr>
        </p:nvSpPr>
        <p:spPr>
          <a:xfrm rot="16200000">
            <a:off x="1268005" y="3255093"/>
            <a:ext cx="2046509" cy="485588"/>
          </a:xfrm>
          <a:prstGeom prst="rect">
            <a:avLst/>
          </a:prstGeom>
        </p:spPr>
        <p:txBody>
          <a:bodyPr spcFirstLastPara="1" wrap="square" lIns="91425" tIns="91425" rIns="91425" bIns="91425" anchor="t" anchorCtr="0">
            <a:noAutofit/>
          </a:bodyPr>
          <a:lstStyle/>
          <a:p>
            <a:pPr marL="0" lvl="0" indent="0" algn="ctr">
              <a:buNone/>
            </a:pPr>
            <a:r>
              <a:rPr lang="en-US" sz="2000" dirty="0" smtClean="0">
                <a:solidFill>
                  <a:schemeClr val="bg2">
                    <a:lumMod val="20000"/>
                    <a:lumOff val="80000"/>
                  </a:schemeClr>
                </a:solidFill>
                <a:latin typeface="Righteous" panose="020B0604020202020204" charset="0"/>
              </a:rPr>
              <a:t>Load shortfall</a:t>
            </a:r>
            <a:endParaRPr sz="2000" dirty="0">
              <a:solidFill>
                <a:schemeClr val="bg2">
                  <a:lumMod val="20000"/>
                  <a:lumOff val="80000"/>
                </a:schemeClr>
              </a:solidFill>
              <a:latin typeface="Righteous" panose="020B0604020202020204" charset="0"/>
            </a:endParaRPr>
          </a:p>
        </p:txBody>
      </p:sp>
      <p:sp>
        <p:nvSpPr>
          <p:cNvPr id="237" name="Google Shape;608;p43"/>
          <p:cNvSpPr txBox="1">
            <a:spLocks noGrp="1"/>
          </p:cNvSpPr>
          <p:nvPr>
            <p:ph type="subTitle" idx="4294967295"/>
          </p:nvPr>
        </p:nvSpPr>
        <p:spPr>
          <a:xfrm>
            <a:off x="3735495" y="4635062"/>
            <a:ext cx="1818670" cy="401827"/>
          </a:xfrm>
          <a:prstGeom prst="rect">
            <a:avLst/>
          </a:prstGeom>
        </p:spPr>
        <p:txBody>
          <a:bodyPr spcFirstLastPara="1" wrap="square" lIns="91425" tIns="91425" rIns="91425" bIns="91425" anchor="t" anchorCtr="0">
            <a:noAutofit/>
          </a:bodyPr>
          <a:lstStyle/>
          <a:p>
            <a:pPr marL="0" lvl="0" indent="0" algn="ctr">
              <a:buNone/>
            </a:pPr>
            <a:r>
              <a:rPr lang="en-US" sz="2000" dirty="0" smtClean="0">
                <a:solidFill>
                  <a:schemeClr val="bg2">
                    <a:lumMod val="20000"/>
                    <a:lumOff val="80000"/>
                  </a:schemeClr>
                </a:solidFill>
                <a:latin typeface="Righteous" panose="020B0604020202020204" charset="0"/>
              </a:rPr>
              <a:t>Time</a:t>
            </a:r>
            <a:endParaRPr sz="2000" dirty="0">
              <a:solidFill>
                <a:schemeClr val="bg2">
                  <a:lumMod val="20000"/>
                  <a:lumOff val="80000"/>
                </a:schemeClr>
              </a:solidFill>
              <a:latin typeface="Righteous" panose="020B0604020202020204" charset="0"/>
            </a:endParaRPr>
          </a:p>
        </p:txBody>
      </p:sp>
    </p:spTree>
    <p:extLst>
      <p:ext uri="{BB962C8B-B14F-4D97-AF65-F5344CB8AC3E}">
        <p14:creationId xmlns:p14="http://schemas.microsoft.com/office/powerpoint/2010/main" val="3093678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7021957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237314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6"/>
                                        </p:tgtEl>
                                        <p:attrNameLst>
                                          <p:attrName>style.opacity</p:attrName>
                                        </p:attrNameLst>
                                      </p:cBhvr>
                                      <p:to>
                                        <p:strVal val="0.25"/>
                                      </p:to>
                                    </p:set>
                                    <p:animEffect filter="image" prLst="opacity: 0.25">
                                      <p:cBhvr rctx="IE">
                                        <p:cTn id="10" dur="indefinite"/>
                                        <p:tgtEl>
                                          <p:spTgt spid="666"/>
                                        </p:tgtEl>
                                      </p:cBhvr>
                                    </p:animEffect>
                                  </p:childTnLst>
                                </p:cTn>
                              </p:par>
                              <p:par>
                                <p:cTn id="11" presetID="9" presetClass="emph" presetSubtype="0" grpId="0" nodeType="withEffect">
                                  <p:stCondLst>
                                    <p:cond delay="0"/>
                                  </p:stCondLst>
                                  <p:childTnLst>
                                    <p:set>
                                      <p:cBhvr rctx="PPT">
                                        <p:cTn id="12" dur="indefinite"/>
                                        <p:tgtEl>
                                          <p:spTgt spid="668"/>
                                        </p:tgtEl>
                                        <p:attrNameLst>
                                          <p:attrName>style.opacity</p:attrName>
                                        </p:attrNameLst>
                                      </p:cBhvr>
                                      <p:to>
                                        <p:strVal val="0.25"/>
                                      </p:to>
                                    </p:set>
                                    <p:animEffect filter="image" prLst="opacity: 0.25">
                                      <p:cBhvr rctx="IE">
                                        <p:cTn id="13" dur="indefinite"/>
                                        <p:tgtEl>
                                          <p:spTgt spid="668"/>
                                        </p:tgtEl>
                                      </p:cBhvr>
                                    </p:animEffect>
                                  </p:childTnLst>
                                </p:cTn>
                              </p:par>
                              <p:par>
                                <p:cTn id="14" presetID="9" presetClass="emph" presetSubtype="0" nodeType="withEffect">
                                  <p:stCondLst>
                                    <p:cond delay="0"/>
                                  </p:stCondLst>
                                  <p:childTnLst>
                                    <p:set>
                                      <p:cBhvr rctx="PPT">
                                        <p:cTn id="15" dur="indefinite"/>
                                        <p:tgtEl>
                                          <p:spTgt spid="5"/>
                                        </p:tgtEl>
                                        <p:attrNameLst>
                                          <p:attrName>style.opacity</p:attrName>
                                        </p:attrNameLst>
                                      </p:cBhvr>
                                      <p:to>
                                        <p:strVal val="0.25"/>
                                      </p:to>
                                    </p:set>
                                    <p:animEffect filter="image" prLst="opacity: 0.25">
                                      <p:cBhvr rctx="IE">
                                        <p:cTn id="16" dur="indefinite"/>
                                        <p:tgtEl>
                                          <p:spTgt spid="5"/>
                                        </p:tgtEl>
                                      </p:cBhvr>
                                    </p:animEffect>
                                  </p:childTnLst>
                                </p:cTn>
                              </p:par>
                              <p:par>
                                <p:cTn id="17" presetID="9" presetClass="emph" presetSubtype="0" nodeType="withEffect">
                                  <p:stCondLst>
                                    <p:cond delay="0"/>
                                  </p:stCondLst>
                                  <p:childTnLst>
                                    <p:set>
                                      <p:cBhvr rctx="PPT">
                                        <p:cTn id="18" dur="indefinite"/>
                                        <p:tgtEl>
                                          <p:spTgt spid="6"/>
                                        </p:tgtEl>
                                        <p:attrNameLst>
                                          <p:attrName>style.opacity</p:attrName>
                                        </p:attrNameLst>
                                      </p:cBhvr>
                                      <p:to>
                                        <p:strVal val="0.25"/>
                                      </p:to>
                                    </p:set>
                                    <p:animEffect filter="image" prLst="opacity: 0.25">
                                      <p:cBhvr rctx="IE">
                                        <p:cTn id="19" dur="indefinite"/>
                                        <p:tgtEl>
                                          <p:spTgt spid="6"/>
                                        </p:tgtEl>
                                      </p:cBhvr>
                                    </p:animEffect>
                                  </p:childTnLst>
                                </p:cTn>
                              </p:par>
                              <p:par>
                                <p:cTn id="20" presetID="9" presetClass="emph" presetSubtype="0" nodeType="withEffect">
                                  <p:stCondLst>
                                    <p:cond delay="0"/>
                                  </p:stCondLst>
                                  <p:childTnLst>
                                    <p:set>
                                      <p:cBhvr rctx="PPT">
                                        <p:cTn id="21" dur="indefinite"/>
                                        <p:tgtEl>
                                          <p:spTgt spid="7"/>
                                        </p:tgtEl>
                                        <p:attrNameLst>
                                          <p:attrName>style.opacity</p:attrName>
                                        </p:attrNameLst>
                                      </p:cBhvr>
                                      <p:to>
                                        <p:strVal val="0.25"/>
                                      </p:to>
                                    </p:set>
                                    <p:animEffect filter="image" prLst="opacity: 0.25">
                                      <p:cBhvr rctx="IE">
                                        <p:cTn id="22" dur="indefinite"/>
                                        <p:tgtEl>
                                          <p:spTgt spid="7"/>
                                        </p:tgtEl>
                                      </p:cBhvr>
                                    </p:animEffect>
                                  </p:childTnLst>
                                </p:cTn>
                              </p:par>
                              <p:par>
                                <p:cTn id="23" presetID="9" presetClass="emph" presetSubtype="0" nodeType="withEffect">
                                  <p:stCondLst>
                                    <p:cond delay="0"/>
                                  </p:stCondLst>
                                  <p:childTnLst>
                                    <p:set>
                                      <p:cBhvr rctx="PPT">
                                        <p:cTn id="24" dur="indefinite"/>
                                        <p:tgtEl>
                                          <p:spTgt spid="9"/>
                                        </p:tgtEl>
                                        <p:attrNameLst>
                                          <p:attrName>style.opacity</p:attrName>
                                        </p:attrNameLst>
                                      </p:cBhvr>
                                      <p:to>
                                        <p:strVal val="0.25"/>
                                      </p:to>
                                    </p:set>
                                    <p:animEffect filter="image" prLst="opacity: 0.25">
                                      <p:cBhvr rctx="IE">
                                        <p:cTn id="25" dur="indefinite"/>
                                        <p:tgtEl>
                                          <p:spTgt spid="9"/>
                                        </p:tgtEl>
                                      </p:cBhvr>
                                    </p:animEffect>
                                  </p:childTnLst>
                                </p:cTn>
                              </p:par>
                              <p:par>
                                <p:cTn id="26" presetID="9" presetClass="emph" presetSubtype="0" grpId="0" nodeType="withEffect">
                                  <p:stCondLst>
                                    <p:cond delay="0"/>
                                  </p:stCondLst>
                                  <p:childTnLst>
                                    <p:set>
                                      <p:cBhvr rctx="PPT">
                                        <p:cTn id="27" dur="indefinite"/>
                                        <p:tgtEl>
                                          <p:spTgt spid="126"/>
                                        </p:tgtEl>
                                        <p:attrNameLst>
                                          <p:attrName>style.opacity</p:attrName>
                                        </p:attrNameLst>
                                      </p:cBhvr>
                                      <p:to>
                                        <p:strVal val="0.25"/>
                                      </p:to>
                                    </p:set>
                                    <p:animEffect filter="image" prLst="opacity: 0.25">
                                      <p:cBhvr rctx="IE">
                                        <p:cTn id="28" dur="indefinite"/>
                                        <p:tgtEl>
                                          <p:spTgt spid="126"/>
                                        </p:tgtEl>
                                      </p:cBhvr>
                                    </p:animEffect>
                                  </p:childTnLst>
                                </p:cTn>
                              </p:par>
                              <p:par>
                                <p:cTn id="29" presetID="9" presetClass="emph" presetSubtype="0" nodeType="withEffect">
                                  <p:stCondLst>
                                    <p:cond delay="0"/>
                                  </p:stCondLst>
                                  <p:childTnLst>
                                    <p:set>
                                      <p:cBhvr rctx="PPT">
                                        <p:cTn id="30" dur="indefinite"/>
                                        <p:tgtEl>
                                          <p:spTgt spid="10"/>
                                        </p:tgtEl>
                                        <p:attrNameLst>
                                          <p:attrName>style.opacity</p:attrName>
                                        </p:attrNameLst>
                                      </p:cBhvr>
                                      <p:to>
                                        <p:strVal val="0.25"/>
                                      </p:to>
                                    </p:set>
                                    <p:animEffect filter="image" prLst="opacity: 0.25">
                                      <p:cBhvr rctx="IE">
                                        <p:cTn id="31" dur="indefinite"/>
                                        <p:tgtEl>
                                          <p:spTgt spid="10"/>
                                        </p:tgtEl>
                                      </p:cBhvr>
                                    </p:animEffect>
                                  </p:childTnLst>
                                </p:cTn>
                              </p:par>
                              <p:par>
                                <p:cTn id="32" presetID="9" presetClass="emph" presetSubtype="0" grpId="0" nodeType="withEffect">
                                  <p:stCondLst>
                                    <p:cond delay="0"/>
                                  </p:stCondLst>
                                  <p:childTnLst>
                                    <p:set>
                                      <p:cBhvr rctx="PPT">
                                        <p:cTn id="33" dur="indefinite"/>
                                        <p:tgtEl>
                                          <p:spTgt spid="174"/>
                                        </p:tgtEl>
                                        <p:attrNameLst>
                                          <p:attrName>style.opacity</p:attrName>
                                        </p:attrNameLst>
                                      </p:cBhvr>
                                      <p:to>
                                        <p:strVal val="0.25"/>
                                      </p:to>
                                    </p:set>
                                    <p:animEffect filter="image" prLst="opacity: 0.25">
                                      <p:cBhvr rctx="IE">
                                        <p:cTn id="34" dur="indefinite"/>
                                        <p:tgtEl>
                                          <p:spTgt spid="174"/>
                                        </p:tgtEl>
                                      </p:cBhvr>
                                    </p:animEffect>
                                  </p:childTnLst>
                                </p:cTn>
                              </p:par>
                              <p:par>
                                <p:cTn id="35" presetID="9" presetClass="emph" presetSubtype="0" nodeType="withEffect">
                                  <p:stCondLst>
                                    <p:cond delay="0"/>
                                  </p:stCondLst>
                                  <p:childTnLst>
                                    <p:set>
                                      <p:cBhvr rctx="PPT">
                                        <p:cTn id="36" dur="indefinite"/>
                                        <p:tgtEl>
                                          <p:spTgt spid="11"/>
                                        </p:tgtEl>
                                        <p:attrNameLst>
                                          <p:attrName>style.opacity</p:attrName>
                                        </p:attrNameLst>
                                      </p:cBhvr>
                                      <p:to>
                                        <p:strVal val="0.25"/>
                                      </p:to>
                                    </p:set>
                                    <p:animEffect filter="image" prLst="opacity: 0.25">
                                      <p:cBhvr rctx="IE">
                                        <p:cTn id="37" dur="indefinite"/>
                                        <p:tgtEl>
                                          <p:spTgt spid="11"/>
                                        </p:tgtEl>
                                      </p:cBhvr>
                                    </p:animEffect>
                                  </p:childTnLst>
                                </p:cTn>
                              </p:par>
                              <p:par>
                                <p:cTn id="38" presetID="9" presetClass="emph" presetSubtype="0" grpId="0" nodeType="withEffect">
                                  <p:stCondLst>
                                    <p:cond delay="0"/>
                                  </p:stCondLst>
                                  <p:childTnLst>
                                    <p:set>
                                      <p:cBhvr rctx="PPT">
                                        <p:cTn id="39" dur="indefinite"/>
                                        <p:tgtEl>
                                          <p:spTgt spid="245"/>
                                        </p:tgtEl>
                                        <p:attrNameLst>
                                          <p:attrName>style.opacity</p:attrName>
                                        </p:attrNameLst>
                                      </p:cBhvr>
                                      <p:to>
                                        <p:strVal val="0.25"/>
                                      </p:to>
                                    </p:set>
                                    <p:animEffect filter="image" prLst="opacity: 0.25">
                                      <p:cBhvr rctx="IE">
                                        <p:cTn id="40"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668" grpId="0"/>
      <p:bldP spid="126" grpId="0"/>
      <p:bldP spid="174" grpId="0"/>
      <p:bldP spid="2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7721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6"/>
                                        </p:tgtEl>
                                        <p:attrNameLst>
                                          <p:attrName>style.opacity</p:attrName>
                                        </p:attrNameLst>
                                      </p:cBhvr>
                                      <p:to>
                                        <p:strVal val="0.25"/>
                                      </p:to>
                                    </p:set>
                                    <p:animEffect filter="image" prLst="opacity: 0.25">
                                      <p:cBhvr rctx="IE">
                                        <p:cTn id="10" dur="indefinite"/>
                                        <p:tgtEl>
                                          <p:spTgt spid="666"/>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grpId="0" nodeType="withEffect">
                                  <p:stCondLst>
                                    <p:cond delay="0"/>
                                  </p:stCondLst>
                                  <p:childTnLst>
                                    <p:set>
                                      <p:cBhvr rctx="PPT">
                                        <p:cTn id="18" dur="indefinite"/>
                                        <p:tgtEl>
                                          <p:spTgt spid="99"/>
                                        </p:tgtEl>
                                        <p:attrNameLst>
                                          <p:attrName>style.opacity</p:attrName>
                                        </p:attrNameLst>
                                      </p:cBhvr>
                                      <p:to>
                                        <p:strVal val="0.25"/>
                                      </p:to>
                                    </p:set>
                                    <p:animEffect filter="image" prLst="opacity: 0.25">
                                      <p:cBhvr rctx="IE">
                                        <p:cTn id="19" dur="indefinite"/>
                                        <p:tgtEl>
                                          <p:spTgt spid="99"/>
                                        </p:tgtEl>
                                      </p:cBhvr>
                                    </p:animEffect>
                                  </p:childTnLst>
                                </p:cTn>
                              </p:par>
                              <p:par>
                                <p:cTn id="20" presetID="9" presetClass="emph" presetSubtype="0" nodeType="withEffect">
                                  <p:stCondLst>
                                    <p:cond delay="0"/>
                                  </p:stCondLst>
                                  <p:childTnLst>
                                    <p:set>
                                      <p:cBhvr rctx="PPT">
                                        <p:cTn id="21" dur="indefinite"/>
                                        <p:tgtEl>
                                          <p:spTgt spid="88"/>
                                        </p:tgtEl>
                                        <p:attrNameLst>
                                          <p:attrName>style.opacity</p:attrName>
                                        </p:attrNameLst>
                                      </p:cBhvr>
                                      <p:to>
                                        <p:strVal val="0.25"/>
                                      </p:to>
                                    </p:set>
                                    <p:animEffect filter="image" prLst="opacity: 0.25">
                                      <p:cBhvr rctx="IE">
                                        <p:cTn id="22" dur="indefinite"/>
                                        <p:tgtEl>
                                          <p:spTgt spid="88"/>
                                        </p:tgtEl>
                                      </p:cBhvr>
                                    </p:animEffect>
                                  </p:childTnLst>
                                </p:cTn>
                              </p:par>
                              <p:par>
                                <p:cTn id="23" presetID="9" presetClass="emph" presetSubtype="0" grpId="0" nodeType="withEffect">
                                  <p:stCondLst>
                                    <p:cond delay="0"/>
                                  </p:stCondLst>
                                  <p:childTnLst>
                                    <p:set>
                                      <p:cBhvr rctx="PPT">
                                        <p:cTn id="24" dur="indefinite"/>
                                        <p:tgtEl>
                                          <p:spTgt spid="117"/>
                                        </p:tgtEl>
                                        <p:attrNameLst>
                                          <p:attrName>style.opacity</p:attrName>
                                        </p:attrNameLst>
                                      </p:cBhvr>
                                      <p:to>
                                        <p:strVal val="0.25"/>
                                      </p:to>
                                    </p:set>
                                    <p:animEffect filter="image" prLst="opacity: 0.25">
                                      <p:cBhvr rctx="IE">
                                        <p:cTn id="25" dur="indefinite"/>
                                        <p:tgtEl>
                                          <p:spTgt spid="117"/>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99" grpId="0" animBg="1"/>
      <p:bldP spid="117" grpId="0"/>
      <p:bldP spid="126" grpId="0"/>
      <p:bldP spid="174" grpId="0"/>
      <p:bldP spid="2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50221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6"/>
                                        </p:tgtEl>
                                        <p:attrNameLst>
                                          <p:attrName>style.opacity</p:attrName>
                                        </p:attrNameLst>
                                      </p:cBhvr>
                                      <p:to>
                                        <p:strVal val="0.25"/>
                                      </p:to>
                                    </p:set>
                                    <p:animEffect filter="image" prLst="opacity: 0.25">
                                      <p:cBhvr rctx="IE">
                                        <p:cTn id="10" dur="indefinite"/>
                                        <p:tgtEl>
                                          <p:spTgt spid="666"/>
                                        </p:tgtEl>
                                      </p:cBhvr>
                                    </p:animEffect>
                                  </p:childTnLst>
                                </p:cTn>
                              </p:par>
                              <p:par>
                                <p:cTn id="11" presetID="9" presetClass="emph" presetSubtype="0" grpId="0" nodeType="withEffect">
                                  <p:stCondLst>
                                    <p:cond delay="0"/>
                                  </p:stCondLst>
                                  <p:childTnLst>
                                    <p:set>
                                      <p:cBhvr rctx="PPT">
                                        <p:cTn id="12" dur="indefinite"/>
                                        <p:tgtEl>
                                          <p:spTgt spid="668"/>
                                        </p:tgtEl>
                                        <p:attrNameLst>
                                          <p:attrName>style.opacity</p:attrName>
                                        </p:attrNameLst>
                                      </p:cBhvr>
                                      <p:to>
                                        <p:strVal val="0.25"/>
                                      </p:to>
                                    </p:set>
                                    <p:animEffect filter="image" prLst="opacity: 0.25">
                                      <p:cBhvr rctx="IE">
                                        <p:cTn id="13" dur="indefinite"/>
                                        <p:tgtEl>
                                          <p:spTgt spid="668"/>
                                        </p:tgtEl>
                                      </p:cBhvr>
                                    </p:animEffect>
                                  </p:childTnLst>
                                </p:cTn>
                              </p:par>
                              <p:par>
                                <p:cTn id="14" presetID="9" presetClass="emph" presetSubtype="0" nodeType="withEffect">
                                  <p:stCondLst>
                                    <p:cond delay="0"/>
                                  </p:stCondLst>
                                  <p:childTnLst>
                                    <p:set>
                                      <p:cBhvr rctx="PPT">
                                        <p:cTn id="15" dur="indefinite"/>
                                        <p:tgtEl>
                                          <p:spTgt spid="5"/>
                                        </p:tgtEl>
                                        <p:attrNameLst>
                                          <p:attrName>style.opacity</p:attrName>
                                        </p:attrNameLst>
                                      </p:cBhvr>
                                      <p:to>
                                        <p:strVal val="0.25"/>
                                      </p:to>
                                    </p:set>
                                    <p:animEffect filter="image" prLst="opacity: 0.25">
                                      <p:cBhvr rctx="IE">
                                        <p:cTn id="16" dur="indefinite"/>
                                        <p:tgtEl>
                                          <p:spTgt spid="5"/>
                                        </p:tgtEl>
                                      </p:cBhvr>
                                    </p:animEffect>
                                  </p:childTnLst>
                                </p:cTn>
                              </p:par>
                              <p:par>
                                <p:cTn id="17" presetID="9" presetClass="emph" presetSubtype="0" nodeType="withEffect">
                                  <p:stCondLst>
                                    <p:cond delay="0"/>
                                  </p:stCondLst>
                                  <p:childTnLst>
                                    <p:set>
                                      <p:cBhvr rctx="PPT">
                                        <p:cTn id="18" dur="indefinite"/>
                                        <p:tgtEl>
                                          <p:spTgt spid="6"/>
                                        </p:tgtEl>
                                        <p:attrNameLst>
                                          <p:attrName>style.opacity</p:attrName>
                                        </p:attrNameLst>
                                      </p:cBhvr>
                                      <p:to>
                                        <p:strVal val="0.25"/>
                                      </p:to>
                                    </p:set>
                                    <p:animEffect filter="image" prLst="opacity: 0.25">
                                      <p:cBhvr rctx="IE">
                                        <p:cTn id="19" dur="indefinite"/>
                                        <p:tgtEl>
                                          <p:spTgt spid="6"/>
                                        </p:tgtEl>
                                      </p:cBhvr>
                                    </p:animEffect>
                                  </p:childTnLst>
                                </p:cTn>
                              </p:par>
                              <p:par>
                                <p:cTn id="20" presetID="9" presetClass="emph" presetSubtype="0" nodeType="withEffect">
                                  <p:stCondLst>
                                    <p:cond delay="0"/>
                                  </p:stCondLst>
                                  <p:childTnLst>
                                    <p:set>
                                      <p:cBhvr rctx="PPT">
                                        <p:cTn id="21" dur="indefinite"/>
                                        <p:tgtEl>
                                          <p:spTgt spid="7"/>
                                        </p:tgtEl>
                                        <p:attrNameLst>
                                          <p:attrName>style.opacity</p:attrName>
                                        </p:attrNameLst>
                                      </p:cBhvr>
                                      <p:to>
                                        <p:strVal val="0.25"/>
                                      </p:to>
                                    </p:set>
                                    <p:animEffect filter="image" prLst="opacity: 0.25">
                                      <p:cBhvr rctx="IE">
                                        <p:cTn id="22" dur="indefinite"/>
                                        <p:tgtEl>
                                          <p:spTgt spid="7"/>
                                        </p:tgtEl>
                                      </p:cBhvr>
                                    </p:animEffect>
                                  </p:childTnLst>
                                </p:cTn>
                              </p:par>
                              <p:par>
                                <p:cTn id="23" presetID="9" presetClass="emph" presetSubtype="0" grpId="0" nodeType="withEffect">
                                  <p:stCondLst>
                                    <p:cond delay="0"/>
                                  </p:stCondLst>
                                  <p:childTnLst>
                                    <p:set>
                                      <p:cBhvr rctx="PPT">
                                        <p:cTn id="24" dur="indefinite"/>
                                        <p:tgtEl>
                                          <p:spTgt spid="99"/>
                                        </p:tgtEl>
                                        <p:attrNameLst>
                                          <p:attrName>style.opacity</p:attrName>
                                        </p:attrNameLst>
                                      </p:cBhvr>
                                      <p:to>
                                        <p:strVal val="0.25"/>
                                      </p:to>
                                    </p:set>
                                    <p:animEffect filter="image" prLst="opacity: 0.25">
                                      <p:cBhvr rctx="IE">
                                        <p:cTn id="25" dur="indefinite"/>
                                        <p:tgtEl>
                                          <p:spTgt spid="99"/>
                                        </p:tgtEl>
                                      </p:cBhvr>
                                    </p:animEffect>
                                  </p:childTnLst>
                                </p:cTn>
                              </p:par>
                              <p:par>
                                <p:cTn id="26" presetID="9" presetClass="emph" presetSubtype="0" nodeType="withEffect">
                                  <p:stCondLst>
                                    <p:cond delay="0"/>
                                  </p:stCondLst>
                                  <p:childTnLst>
                                    <p:set>
                                      <p:cBhvr rctx="PPT">
                                        <p:cTn id="27" dur="indefinite"/>
                                        <p:tgtEl>
                                          <p:spTgt spid="88"/>
                                        </p:tgtEl>
                                        <p:attrNameLst>
                                          <p:attrName>style.opacity</p:attrName>
                                        </p:attrNameLst>
                                      </p:cBhvr>
                                      <p:to>
                                        <p:strVal val="0.25"/>
                                      </p:to>
                                    </p:set>
                                    <p:animEffect filter="image" prLst="opacity: 0.25">
                                      <p:cBhvr rctx="IE">
                                        <p:cTn id="28" dur="indefinite"/>
                                        <p:tgtEl>
                                          <p:spTgt spid="88"/>
                                        </p:tgtEl>
                                      </p:cBhvr>
                                    </p:animEffect>
                                  </p:childTnLst>
                                </p:cTn>
                              </p:par>
                              <p:par>
                                <p:cTn id="29" presetID="9" presetClass="emph" presetSubtype="0" grpId="0" nodeType="withEffect">
                                  <p:stCondLst>
                                    <p:cond delay="0"/>
                                  </p:stCondLst>
                                  <p:childTnLst>
                                    <p:set>
                                      <p:cBhvr rctx="PPT">
                                        <p:cTn id="30" dur="indefinite"/>
                                        <p:tgtEl>
                                          <p:spTgt spid="117"/>
                                        </p:tgtEl>
                                        <p:attrNameLst>
                                          <p:attrName>style.opacity</p:attrName>
                                        </p:attrNameLst>
                                      </p:cBhvr>
                                      <p:to>
                                        <p:strVal val="0.25"/>
                                      </p:to>
                                    </p:set>
                                    <p:animEffect filter="image" prLst="opacity: 0.25">
                                      <p:cBhvr rctx="IE">
                                        <p:cTn id="31" dur="indefinite"/>
                                        <p:tgtEl>
                                          <p:spTgt spid="117"/>
                                        </p:tgtEl>
                                      </p:cBhvr>
                                    </p:animEffect>
                                  </p:childTnLst>
                                </p:cTn>
                              </p:par>
                              <p:par>
                                <p:cTn id="32" presetID="9" presetClass="emph" presetSubtype="0" nodeType="withEffect">
                                  <p:stCondLst>
                                    <p:cond delay="0"/>
                                  </p:stCondLst>
                                  <p:childTnLst>
                                    <p:set>
                                      <p:cBhvr rctx="PPT">
                                        <p:cTn id="33" dur="indefinite"/>
                                        <p:tgtEl>
                                          <p:spTgt spid="9"/>
                                        </p:tgtEl>
                                        <p:attrNameLst>
                                          <p:attrName>style.opacity</p:attrName>
                                        </p:attrNameLst>
                                      </p:cBhvr>
                                      <p:to>
                                        <p:strVal val="0.25"/>
                                      </p:to>
                                    </p:set>
                                    <p:animEffect filter="image" prLst="opacity: 0.25">
                                      <p:cBhvr rctx="IE">
                                        <p:cTn id="34" dur="indefinite"/>
                                        <p:tgtEl>
                                          <p:spTgt spid="9"/>
                                        </p:tgtEl>
                                      </p:cBhvr>
                                    </p:animEffect>
                                  </p:childTnLst>
                                </p:cTn>
                              </p:par>
                              <p:par>
                                <p:cTn id="35" presetID="9" presetClass="emph" presetSubtype="0" grpId="0" nodeType="withEffect">
                                  <p:stCondLst>
                                    <p:cond delay="0"/>
                                  </p:stCondLst>
                                  <p:childTnLst>
                                    <p:set>
                                      <p:cBhvr rctx="PPT">
                                        <p:cTn id="36" dur="indefinite"/>
                                        <p:tgtEl>
                                          <p:spTgt spid="126"/>
                                        </p:tgtEl>
                                        <p:attrNameLst>
                                          <p:attrName>style.opacity</p:attrName>
                                        </p:attrNameLst>
                                      </p:cBhvr>
                                      <p:to>
                                        <p:strVal val="0.25"/>
                                      </p:to>
                                    </p:set>
                                    <p:animEffect filter="image" prLst="opacity: 0.25">
                                      <p:cBhvr rctx="IE">
                                        <p:cTn id="37" dur="indefinite"/>
                                        <p:tgtEl>
                                          <p:spTgt spid="126"/>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668" grpId="0"/>
      <p:bldP spid="99" grpId="0" animBg="1"/>
      <p:bldP spid="117" grpId="0"/>
      <p:bldP spid="126" grpId="0"/>
      <p:bldP spid="2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94920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6"/>
                                        </p:tgtEl>
                                        <p:attrNameLst>
                                          <p:attrName>style.opacity</p:attrName>
                                        </p:attrNameLst>
                                      </p:cBhvr>
                                      <p:to>
                                        <p:strVal val="0.25"/>
                                      </p:to>
                                    </p:set>
                                    <p:animEffect filter="image" prLst="opacity: 0.25">
                                      <p:cBhvr rctx="IE">
                                        <p:cTn id="7" dur="indefinite"/>
                                        <p:tgtEl>
                                          <p:spTgt spid="666"/>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6"/>
                                        </p:tgtEl>
                                        <p:attrNameLst>
                                          <p:attrName>style.opacity</p:attrName>
                                        </p:attrNameLst>
                                      </p:cBhvr>
                                      <p:to>
                                        <p:strVal val="0.25"/>
                                      </p:to>
                                    </p:set>
                                    <p:animEffect filter="image" prLst="opacity: 0.25">
                                      <p:cBhvr rctx="IE">
                                        <p:cTn id="13" dur="indefinite"/>
                                        <p:tgtEl>
                                          <p:spTgt spid="6"/>
                                        </p:tgtEl>
                                      </p:cBhvr>
                                    </p:animEffect>
                                  </p:childTnLst>
                                </p:cTn>
                              </p:par>
                              <p:par>
                                <p:cTn id="14" presetID="9" presetClass="emph" presetSubtype="0" nodeType="withEffect">
                                  <p:stCondLst>
                                    <p:cond delay="0"/>
                                  </p:stCondLst>
                                  <p:childTnLst>
                                    <p:set>
                                      <p:cBhvr rctx="PPT">
                                        <p:cTn id="15" dur="indefinite"/>
                                        <p:tgtEl>
                                          <p:spTgt spid="7"/>
                                        </p:tgtEl>
                                        <p:attrNameLst>
                                          <p:attrName>style.opacity</p:attrName>
                                        </p:attrNameLst>
                                      </p:cBhvr>
                                      <p:to>
                                        <p:strVal val="0.25"/>
                                      </p:to>
                                    </p:set>
                                    <p:animEffect filter="image" prLst="opacity: 0.25">
                                      <p:cBhvr rctx="IE">
                                        <p:cTn id="16" dur="indefinite"/>
                                        <p:tgtEl>
                                          <p:spTgt spid="7"/>
                                        </p:tgtEl>
                                      </p:cBhvr>
                                    </p:animEffect>
                                  </p:childTnLst>
                                </p:cTn>
                              </p:par>
                              <p:par>
                                <p:cTn id="17" presetID="9" presetClass="emph" presetSubtype="0" grpId="0" nodeType="withEffect">
                                  <p:stCondLst>
                                    <p:cond delay="0"/>
                                  </p:stCondLst>
                                  <p:childTnLst>
                                    <p:set>
                                      <p:cBhvr rctx="PPT">
                                        <p:cTn id="18" dur="indefinite"/>
                                        <p:tgtEl>
                                          <p:spTgt spid="99"/>
                                        </p:tgtEl>
                                        <p:attrNameLst>
                                          <p:attrName>style.opacity</p:attrName>
                                        </p:attrNameLst>
                                      </p:cBhvr>
                                      <p:to>
                                        <p:strVal val="0.25"/>
                                      </p:to>
                                    </p:set>
                                    <p:animEffect filter="image" prLst="opacity: 0.25">
                                      <p:cBhvr rctx="IE">
                                        <p:cTn id="19" dur="indefinite"/>
                                        <p:tgtEl>
                                          <p:spTgt spid="99"/>
                                        </p:tgtEl>
                                      </p:cBhvr>
                                    </p:animEffect>
                                  </p:childTnLst>
                                </p:cTn>
                              </p:par>
                              <p:par>
                                <p:cTn id="20" presetID="9" presetClass="emph" presetSubtype="0" nodeType="withEffect">
                                  <p:stCondLst>
                                    <p:cond delay="0"/>
                                  </p:stCondLst>
                                  <p:childTnLst>
                                    <p:set>
                                      <p:cBhvr rctx="PPT">
                                        <p:cTn id="21" dur="indefinite"/>
                                        <p:tgtEl>
                                          <p:spTgt spid="88"/>
                                        </p:tgtEl>
                                        <p:attrNameLst>
                                          <p:attrName>style.opacity</p:attrName>
                                        </p:attrNameLst>
                                      </p:cBhvr>
                                      <p:to>
                                        <p:strVal val="0.25"/>
                                      </p:to>
                                    </p:set>
                                    <p:animEffect filter="image" prLst="opacity: 0.25">
                                      <p:cBhvr rctx="IE">
                                        <p:cTn id="22" dur="indefinite"/>
                                        <p:tgtEl>
                                          <p:spTgt spid="88"/>
                                        </p:tgtEl>
                                      </p:cBhvr>
                                    </p:animEffect>
                                  </p:childTnLst>
                                </p:cTn>
                              </p:par>
                              <p:par>
                                <p:cTn id="23" presetID="9" presetClass="emph" presetSubtype="0" grpId="0" nodeType="withEffect">
                                  <p:stCondLst>
                                    <p:cond delay="0"/>
                                  </p:stCondLst>
                                  <p:childTnLst>
                                    <p:set>
                                      <p:cBhvr rctx="PPT">
                                        <p:cTn id="24" dur="indefinite"/>
                                        <p:tgtEl>
                                          <p:spTgt spid="117"/>
                                        </p:tgtEl>
                                        <p:attrNameLst>
                                          <p:attrName>style.opacity</p:attrName>
                                        </p:attrNameLst>
                                      </p:cBhvr>
                                      <p:to>
                                        <p:strVal val="0.25"/>
                                      </p:to>
                                    </p:set>
                                    <p:animEffect filter="image" prLst="opacity: 0.25">
                                      <p:cBhvr rctx="IE">
                                        <p:cTn id="25" dur="indefinite"/>
                                        <p:tgtEl>
                                          <p:spTgt spid="117"/>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p:bldP spid="668" grpId="0"/>
      <p:bldP spid="99" grpId="0" animBg="1"/>
      <p:bldP spid="117" grpId="0"/>
      <p:bldP spid="126" grpId="0"/>
      <p:bldP spid="174" grpId="0"/>
      <p:bldP spid="2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152968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7"/>
                                        </p:tgtEl>
                                        <p:attrNameLst>
                                          <p:attrName>style.opacity</p:attrName>
                                        </p:attrNameLst>
                                      </p:cBhvr>
                                      <p:to>
                                        <p:strVal val="0.25"/>
                                      </p:to>
                                    </p:set>
                                    <p:animEffect filter="image" prLst="opacity: 0.25">
                                      <p:cBhvr rctx="IE">
                                        <p:cTn id="16" dur="indefinite"/>
                                        <p:tgtEl>
                                          <p:spTgt spid="7"/>
                                        </p:tgtEl>
                                      </p:cBhvr>
                                    </p:animEffect>
                                  </p:childTnLst>
                                </p:cTn>
                              </p:par>
                              <p:par>
                                <p:cTn id="17" presetID="9" presetClass="emph" presetSubtype="0" grpId="0" nodeType="withEffect">
                                  <p:stCondLst>
                                    <p:cond delay="0"/>
                                  </p:stCondLst>
                                  <p:childTnLst>
                                    <p:set>
                                      <p:cBhvr rctx="PPT">
                                        <p:cTn id="18" dur="indefinite"/>
                                        <p:tgtEl>
                                          <p:spTgt spid="99"/>
                                        </p:tgtEl>
                                        <p:attrNameLst>
                                          <p:attrName>style.opacity</p:attrName>
                                        </p:attrNameLst>
                                      </p:cBhvr>
                                      <p:to>
                                        <p:strVal val="0.25"/>
                                      </p:to>
                                    </p:set>
                                    <p:animEffect filter="image" prLst="opacity: 0.25">
                                      <p:cBhvr rctx="IE">
                                        <p:cTn id="19" dur="indefinite"/>
                                        <p:tgtEl>
                                          <p:spTgt spid="99"/>
                                        </p:tgtEl>
                                      </p:cBhvr>
                                    </p:animEffect>
                                  </p:childTnLst>
                                </p:cTn>
                              </p:par>
                              <p:par>
                                <p:cTn id="20" presetID="9" presetClass="emph" presetSubtype="0" nodeType="withEffect">
                                  <p:stCondLst>
                                    <p:cond delay="0"/>
                                  </p:stCondLst>
                                  <p:childTnLst>
                                    <p:set>
                                      <p:cBhvr rctx="PPT">
                                        <p:cTn id="21" dur="indefinite"/>
                                        <p:tgtEl>
                                          <p:spTgt spid="88"/>
                                        </p:tgtEl>
                                        <p:attrNameLst>
                                          <p:attrName>style.opacity</p:attrName>
                                        </p:attrNameLst>
                                      </p:cBhvr>
                                      <p:to>
                                        <p:strVal val="0.25"/>
                                      </p:to>
                                    </p:set>
                                    <p:animEffect filter="image" prLst="opacity: 0.25">
                                      <p:cBhvr rctx="IE">
                                        <p:cTn id="22" dur="indefinite"/>
                                        <p:tgtEl>
                                          <p:spTgt spid="88"/>
                                        </p:tgtEl>
                                      </p:cBhvr>
                                    </p:animEffect>
                                  </p:childTnLst>
                                </p:cTn>
                              </p:par>
                              <p:par>
                                <p:cTn id="23" presetID="9" presetClass="emph" presetSubtype="0" grpId="0" nodeType="withEffect">
                                  <p:stCondLst>
                                    <p:cond delay="0"/>
                                  </p:stCondLst>
                                  <p:childTnLst>
                                    <p:set>
                                      <p:cBhvr rctx="PPT">
                                        <p:cTn id="24" dur="indefinite"/>
                                        <p:tgtEl>
                                          <p:spTgt spid="117"/>
                                        </p:tgtEl>
                                        <p:attrNameLst>
                                          <p:attrName>style.opacity</p:attrName>
                                        </p:attrNameLst>
                                      </p:cBhvr>
                                      <p:to>
                                        <p:strVal val="0.25"/>
                                      </p:to>
                                    </p:set>
                                    <p:animEffect filter="image" prLst="opacity: 0.25">
                                      <p:cBhvr rctx="IE">
                                        <p:cTn id="25" dur="indefinite"/>
                                        <p:tgtEl>
                                          <p:spTgt spid="117"/>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8" grpId="0"/>
      <p:bldP spid="99" grpId="0" animBg="1"/>
      <p:bldP spid="117" grpId="0"/>
      <p:bldP spid="126" grpId="0"/>
      <p:bldP spid="174" grpId="0"/>
      <p:bldP spid="2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117600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6"/>
                                        </p:tgtEl>
                                        <p:attrNameLst>
                                          <p:attrName>style.opacity</p:attrName>
                                        </p:attrNameLst>
                                      </p:cBhvr>
                                      <p:to>
                                        <p:strVal val="0.25"/>
                                      </p:to>
                                    </p:set>
                                    <p:animEffect filter="image" prLst="opacity: 0.25">
                                      <p:cBhvr rctx="IE">
                                        <p:cTn id="7" dur="indefinite"/>
                                        <p:tgtEl>
                                          <p:spTgt spid="666"/>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rctx="PPT">
                                        <p:cTn id="18" dur="indefinite"/>
                                        <p:tgtEl>
                                          <p:spTgt spid="7"/>
                                        </p:tgtEl>
                                        <p:attrNameLst>
                                          <p:attrName>style.opacity</p:attrName>
                                        </p:attrNameLst>
                                      </p:cBhvr>
                                      <p:to>
                                        <p:strVal val="0.25"/>
                                      </p:to>
                                    </p:set>
                                    <p:animEffect filter="image" prLst="opacity: 0.25">
                                      <p:cBhvr rctx="IE">
                                        <p:cTn id="19" dur="indefinite"/>
                                        <p:tgtEl>
                                          <p:spTgt spid="7"/>
                                        </p:tgtEl>
                                      </p:cBhvr>
                                    </p:animEffect>
                                  </p:childTnLst>
                                </p:cTn>
                              </p:par>
                              <p:par>
                                <p:cTn id="20" presetID="9" presetClass="emph" presetSubtype="0" grpId="0" nodeType="withEffect">
                                  <p:stCondLst>
                                    <p:cond delay="0"/>
                                  </p:stCondLst>
                                  <p:childTnLst>
                                    <p:set>
                                      <p:cBhvr rctx="PPT">
                                        <p:cTn id="21" dur="indefinite"/>
                                        <p:tgtEl>
                                          <p:spTgt spid="99"/>
                                        </p:tgtEl>
                                        <p:attrNameLst>
                                          <p:attrName>style.opacity</p:attrName>
                                        </p:attrNameLst>
                                      </p:cBhvr>
                                      <p:to>
                                        <p:strVal val="0.25"/>
                                      </p:to>
                                    </p:set>
                                    <p:animEffect filter="image" prLst="opacity: 0.25">
                                      <p:cBhvr rctx="IE">
                                        <p:cTn id="22" dur="indefinite"/>
                                        <p:tgtEl>
                                          <p:spTgt spid="99"/>
                                        </p:tgtEl>
                                      </p:cBhvr>
                                    </p:animEffect>
                                  </p:childTnLst>
                                </p:cTn>
                              </p:par>
                              <p:par>
                                <p:cTn id="23" presetID="9" presetClass="emph" presetSubtype="0" nodeType="withEffect">
                                  <p:stCondLst>
                                    <p:cond delay="0"/>
                                  </p:stCondLst>
                                  <p:childTnLst>
                                    <p:set>
                                      <p:cBhvr rctx="PPT">
                                        <p:cTn id="24" dur="indefinite"/>
                                        <p:tgtEl>
                                          <p:spTgt spid="88"/>
                                        </p:tgtEl>
                                        <p:attrNameLst>
                                          <p:attrName>style.opacity</p:attrName>
                                        </p:attrNameLst>
                                      </p:cBhvr>
                                      <p:to>
                                        <p:strVal val="0.25"/>
                                      </p:to>
                                    </p:set>
                                    <p:animEffect filter="image" prLst="opacity: 0.25">
                                      <p:cBhvr rctx="IE">
                                        <p:cTn id="25" dur="indefinite"/>
                                        <p:tgtEl>
                                          <p:spTgt spid="88"/>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p:bldP spid="668" grpId="0"/>
      <p:bldP spid="99" grpId="0" animBg="1"/>
      <p:bldP spid="126" grpId="0"/>
      <p:bldP spid="1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8338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6"/>
                                        </p:tgtEl>
                                        <p:attrNameLst>
                                          <p:attrName>style.opacity</p:attrName>
                                        </p:attrNameLst>
                                      </p:cBhvr>
                                      <p:to>
                                        <p:strVal val="0.25"/>
                                      </p:to>
                                    </p:set>
                                    <p:animEffect filter="image" prLst="opacity: 0.25">
                                      <p:cBhvr rctx="IE">
                                        <p:cTn id="7" dur="indefinite"/>
                                        <p:tgtEl>
                                          <p:spTgt spid="666"/>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rctx="PPT">
                                        <p:cTn id="18" dur="indefinite"/>
                                        <p:tgtEl>
                                          <p:spTgt spid="7"/>
                                        </p:tgtEl>
                                        <p:attrNameLst>
                                          <p:attrName>style.opacity</p:attrName>
                                        </p:attrNameLst>
                                      </p:cBhvr>
                                      <p:to>
                                        <p:strVal val="0.25"/>
                                      </p:to>
                                    </p:set>
                                    <p:animEffect filter="image" prLst="opacity: 0.25">
                                      <p:cBhvr rctx="IE">
                                        <p:cTn id="19" dur="indefinite"/>
                                        <p:tgtEl>
                                          <p:spTgt spid="7"/>
                                        </p:tgtEl>
                                      </p:cBhvr>
                                    </p:animEffect>
                                  </p:childTnLst>
                                </p:cTn>
                              </p:par>
                              <p:par>
                                <p:cTn id="20" presetID="9" presetClass="emph" presetSubtype="0" grpId="0" nodeType="withEffect">
                                  <p:stCondLst>
                                    <p:cond delay="0"/>
                                  </p:stCondLst>
                                  <p:childTnLst>
                                    <p:set>
                                      <p:cBhvr rctx="PPT">
                                        <p:cTn id="21" dur="indefinite"/>
                                        <p:tgtEl>
                                          <p:spTgt spid="99"/>
                                        </p:tgtEl>
                                        <p:attrNameLst>
                                          <p:attrName>style.opacity</p:attrName>
                                        </p:attrNameLst>
                                      </p:cBhvr>
                                      <p:to>
                                        <p:strVal val="0.25"/>
                                      </p:to>
                                    </p:set>
                                    <p:animEffect filter="image" prLst="opacity: 0.25">
                                      <p:cBhvr rctx="IE">
                                        <p:cTn id="22" dur="indefinite"/>
                                        <p:tgtEl>
                                          <p:spTgt spid="99"/>
                                        </p:tgtEl>
                                      </p:cBhvr>
                                    </p:animEffect>
                                  </p:childTnLst>
                                </p:cTn>
                              </p:par>
                              <p:par>
                                <p:cTn id="23" presetID="9" presetClass="emph" presetSubtype="0" nodeType="withEffect">
                                  <p:stCondLst>
                                    <p:cond delay="0"/>
                                  </p:stCondLst>
                                  <p:childTnLst>
                                    <p:set>
                                      <p:cBhvr rctx="PPT">
                                        <p:cTn id="24" dur="indefinite"/>
                                        <p:tgtEl>
                                          <p:spTgt spid="88"/>
                                        </p:tgtEl>
                                        <p:attrNameLst>
                                          <p:attrName>style.opacity</p:attrName>
                                        </p:attrNameLst>
                                      </p:cBhvr>
                                      <p:to>
                                        <p:strVal val="0.25"/>
                                      </p:to>
                                    </p:set>
                                    <p:animEffect filter="image" prLst="opacity: 0.25">
                                      <p:cBhvr rctx="IE">
                                        <p:cTn id="25" dur="indefinite"/>
                                        <p:tgtEl>
                                          <p:spTgt spid="88"/>
                                        </p:tgtEl>
                                      </p:cBhvr>
                                    </p:animEffect>
                                  </p:childTnLst>
                                </p:cTn>
                              </p:par>
                              <p:par>
                                <p:cTn id="26" presetID="9" presetClass="emph" presetSubtype="0" nodeType="withEffect">
                                  <p:stCondLst>
                                    <p:cond delay="0"/>
                                  </p:stCondLst>
                                  <p:childTnLst>
                                    <p:set>
                                      <p:cBhvr rctx="PPT">
                                        <p:cTn id="27" dur="indefinite"/>
                                        <p:tgtEl>
                                          <p:spTgt spid="10"/>
                                        </p:tgtEl>
                                        <p:attrNameLst>
                                          <p:attrName>style.opacity</p:attrName>
                                        </p:attrNameLst>
                                      </p:cBhvr>
                                      <p:to>
                                        <p:strVal val="0.25"/>
                                      </p:to>
                                    </p:set>
                                    <p:animEffect filter="image" prLst="opacity: 0.25">
                                      <p:cBhvr rctx="IE">
                                        <p:cTn id="28" dur="indefinite"/>
                                        <p:tgtEl>
                                          <p:spTgt spid="10"/>
                                        </p:tgtEl>
                                      </p:cBhvr>
                                    </p:animEffect>
                                  </p:childTnLst>
                                </p:cTn>
                              </p:par>
                              <p:par>
                                <p:cTn id="29" presetID="9" presetClass="emph" presetSubtype="0" grpId="0" nodeType="withEffect">
                                  <p:stCondLst>
                                    <p:cond delay="0"/>
                                  </p:stCondLst>
                                  <p:childTnLst>
                                    <p:set>
                                      <p:cBhvr rctx="PPT">
                                        <p:cTn id="30" dur="indefinite"/>
                                        <p:tgtEl>
                                          <p:spTgt spid="174"/>
                                        </p:tgtEl>
                                        <p:attrNameLst>
                                          <p:attrName>style.opacity</p:attrName>
                                        </p:attrNameLst>
                                      </p:cBhvr>
                                      <p:to>
                                        <p:strVal val="0.25"/>
                                      </p:to>
                                    </p:set>
                                    <p:animEffect filter="image" prLst="opacity: 0.25">
                                      <p:cBhvr rctx="IE">
                                        <p:cTn id="31" dur="indefinite"/>
                                        <p:tgtEl>
                                          <p:spTgt spid="174"/>
                                        </p:tgtEl>
                                      </p:cBhvr>
                                    </p:animEffect>
                                  </p:childTnLst>
                                </p:cTn>
                              </p:par>
                              <p:par>
                                <p:cTn id="32" presetID="9" presetClass="emph" presetSubtype="0" nodeType="withEffect">
                                  <p:stCondLst>
                                    <p:cond delay="0"/>
                                  </p:stCondLst>
                                  <p:childTnLst>
                                    <p:set>
                                      <p:cBhvr rctx="PPT">
                                        <p:cTn id="33" dur="indefinite"/>
                                        <p:tgtEl>
                                          <p:spTgt spid="11"/>
                                        </p:tgtEl>
                                        <p:attrNameLst>
                                          <p:attrName>style.opacity</p:attrName>
                                        </p:attrNameLst>
                                      </p:cBhvr>
                                      <p:to>
                                        <p:strVal val="0.25"/>
                                      </p:to>
                                    </p:set>
                                    <p:animEffect filter="image" prLst="opacity: 0.25">
                                      <p:cBhvr rctx="IE">
                                        <p:cTn id="34" dur="indefinite"/>
                                        <p:tgtEl>
                                          <p:spTgt spid="11"/>
                                        </p:tgtEl>
                                      </p:cBhvr>
                                    </p:animEffect>
                                  </p:childTnLst>
                                </p:cTn>
                              </p:par>
                              <p:par>
                                <p:cTn id="35" presetID="9" presetClass="emph" presetSubtype="0" grpId="0" nodeType="withEffect">
                                  <p:stCondLst>
                                    <p:cond delay="0"/>
                                  </p:stCondLst>
                                  <p:childTnLst>
                                    <p:set>
                                      <p:cBhvr rctx="PPT">
                                        <p:cTn id="36" dur="indefinite"/>
                                        <p:tgtEl>
                                          <p:spTgt spid="245"/>
                                        </p:tgtEl>
                                        <p:attrNameLst>
                                          <p:attrName>style.opacity</p:attrName>
                                        </p:attrNameLst>
                                      </p:cBhvr>
                                      <p:to>
                                        <p:strVal val="0.25"/>
                                      </p:to>
                                    </p:set>
                                    <p:animEffect filter="image" prLst="opacity: 0.25">
                                      <p:cBhvr rctx="IE">
                                        <p:cTn id="37" dur="indefinite"/>
                                        <p:tgtEl>
                                          <p:spTgt spid="245"/>
                                        </p:tgtEl>
                                      </p:cBhvr>
                                    </p:animEffect>
                                  </p:childTnLst>
                                </p:cTn>
                              </p:par>
                              <p:par>
                                <p:cTn id="38" presetID="9" presetClass="emph" presetSubtype="0" grpId="0" nodeType="withEffect">
                                  <p:stCondLst>
                                    <p:cond delay="0"/>
                                  </p:stCondLst>
                                  <p:childTnLst>
                                    <p:set>
                                      <p:cBhvr rctx="PPT">
                                        <p:cTn id="39" dur="indefinite"/>
                                        <p:tgtEl>
                                          <p:spTgt spid="664"/>
                                        </p:tgtEl>
                                        <p:attrNameLst>
                                          <p:attrName>style.opacity</p:attrName>
                                        </p:attrNameLst>
                                      </p:cBhvr>
                                      <p:to>
                                        <p:strVal val="0.25"/>
                                      </p:to>
                                    </p:set>
                                    <p:animEffect filter="image" prLst="opacity: 0.25">
                                      <p:cBhvr rctx="IE">
                                        <p:cTn id="40" dur="indefinite"/>
                                        <p:tgtEl>
                                          <p:spTgt spid="664"/>
                                        </p:tgtEl>
                                      </p:cBhvr>
                                    </p:animEffect>
                                  </p:childTnLst>
                                </p:cTn>
                              </p:par>
                              <p:par>
                                <p:cTn id="41" presetID="9" presetClass="emph" presetSubtype="0" grpId="0" nodeType="withEffect">
                                  <p:stCondLst>
                                    <p:cond delay="0"/>
                                  </p:stCondLst>
                                  <p:childTnLst>
                                    <p:set>
                                      <p:cBhvr rctx="PPT">
                                        <p:cTn id="42" dur="indefinite"/>
                                        <p:tgtEl>
                                          <p:spTgt spid="117"/>
                                        </p:tgtEl>
                                        <p:attrNameLst>
                                          <p:attrName>style.opacity</p:attrName>
                                        </p:attrNameLst>
                                      </p:cBhvr>
                                      <p:to>
                                        <p:strVal val="0.25"/>
                                      </p:to>
                                    </p:set>
                                    <p:animEffect filter="image" prLst="opacity: 0.25">
                                      <p:cBhvr rctx="IE">
                                        <p:cTn id="43" dur="indefinite"/>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668" grpId="0"/>
      <p:bldP spid="99" grpId="0" animBg="1"/>
      <p:bldP spid="117" grpId="0"/>
      <p:bldP spid="174" grpId="0"/>
      <p:bldP spid="2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9"/>
          <p:cNvSpPr txBox="1">
            <a:spLocks noGrp="1"/>
          </p:cNvSpPr>
          <p:nvPr>
            <p:ph type="title" idx="15"/>
          </p:nvPr>
        </p:nvSpPr>
        <p:spPr>
          <a:xfrm>
            <a:off x="699192" y="8805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Process flowchat</a:t>
            </a:r>
            <a:endParaRPr sz="2800" dirty="0"/>
          </a:p>
        </p:txBody>
      </p:sp>
      <p:sp>
        <p:nvSpPr>
          <p:cNvPr id="66" name="Flowchart: Data 65">
            <a:extLst>
              <a:ext uri="{FF2B5EF4-FFF2-40B4-BE49-F238E27FC236}">
                <a16:creationId xmlns:a16="http://schemas.microsoft.com/office/drawing/2014/main" id="{542C2EB5-DB09-442F-981C-FC3FFD505554}"/>
              </a:ext>
            </a:extLst>
          </p:cNvPr>
          <p:cNvSpPr/>
          <p:nvPr/>
        </p:nvSpPr>
        <p:spPr>
          <a:xfrm>
            <a:off x="3327934" y="1710057"/>
            <a:ext cx="1201456" cy="434484"/>
          </a:xfrm>
          <a:prstGeom prst="flowChartInputOutpu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accent6"/>
                </a:solidFill>
                <a:latin typeface="Spartan"/>
              </a:rPr>
              <a:t>3-Hourly </a:t>
            </a:r>
            <a:r>
              <a:rPr lang="en-US" sz="1000" dirty="0">
                <a:solidFill>
                  <a:schemeClr val="accent6"/>
                </a:solidFill>
                <a:latin typeface="Spartan"/>
              </a:rPr>
              <a:t>energy data</a:t>
            </a:r>
          </a:p>
        </p:txBody>
      </p:sp>
      <p:sp>
        <p:nvSpPr>
          <p:cNvPr id="69" name="Flowchart: Preparation 68">
            <a:extLst>
              <a:ext uri="{FF2B5EF4-FFF2-40B4-BE49-F238E27FC236}">
                <a16:creationId xmlns:a16="http://schemas.microsoft.com/office/drawing/2014/main" id="{4085160E-5C52-4D31-A1EF-E85686DDF166}"/>
              </a:ext>
            </a:extLst>
          </p:cNvPr>
          <p:cNvSpPr/>
          <p:nvPr/>
        </p:nvSpPr>
        <p:spPr>
          <a:xfrm>
            <a:off x="3264836" y="2433619"/>
            <a:ext cx="1338595" cy="500747"/>
          </a:xfrm>
          <a:prstGeom prst="flowChartPreparati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solidFill>
              <a:latin typeface="Spartan"/>
            </a:endParaRPr>
          </a:p>
          <a:p>
            <a:pPr algn="ctr"/>
            <a:r>
              <a:rPr lang="en-US" sz="1000" dirty="0">
                <a:solidFill>
                  <a:schemeClr val="accent6"/>
                </a:solidFill>
                <a:latin typeface="Spartan"/>
              </a:rPr>
              <a:t>Data /cleaning/wrangling</a:t>
            </a:r>
          </a:p>
          <a:p>
            <a:pPr algn="ctr"/>
            <a:endParaRPr lang="en-US" sz="1000" dirty="0">
              <a:solidFill>
                <a:schemeClr val="accent6"/>
              </a:solidFill>
              <a:latin typeface="Spartan"/>
            </a:endParaRPr>
          </a:p>
        </p:txBody>
      </p:sp>
      <p:cxnSp>
        <p:nvCxnSpPr>
          <p:cNvPr id="73" name="Straight Arrow Connector 72">
            <a:extLst>
              <a:ext uri="{FF2B5EF4-FFF2-40B4-BE49-F238E27FC236}">
                <a16:creationId xmlns:a16="http://schemas.microsoft.com/office/drawing/2014/main" id="{03A3EDE0-F774-4A3E-973F-DF71A96C8BDE}"/>
              </a:ext>
            </a:extLst>
          </p:cNvPr>
          <p:cNvCxnSpPr>
            <a:cxnSpLocks/>
            <a:stCxn id="66" idx="4"/>
            <a:endCxn id="69" idx="0"/>
          </p:cNvCxnSpPr>
          <p:nvPr/>
        </p:nvCxnSpPr>
        <p:spPr>
          <a:xfrm>
            <a:off x="3928662" y="2144541"/>
            <a:ext cx="5472" cy="289078"/>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cxnSp>
        <p:nvCxnSpPr>
          <p:cNvPr id="78" name="Straight Arrow Connector 77">
            <a:extLst>
              <a:ext uri="{FF2B5EF4-FFF2-40B4-BE49-F238E27FC236}">
                <a16:creationId xmlns:a16="http://schemas.microsoft.com/office/drawing/2014/main" id="{033400E0-31A2-448C-93BA-6E08C5C2B449}"/>
              </a:ext>
            </a:extLst>
          </p:cNvPr>
          <p:cNvCxnSpPr>
            <a:cxnSpLocks/>
            <a:stCxn id="69" idx="2"/>
            <a:endCxn id="80" idx="0"/>
          </p:cNvCxnSpPr>
          <p:nvPr/>
        </p:nvCxnSpPr>
        <p:spPr>
          <a:xfrm flipH="1">
            <a:off x="3925388" y="2934366"/>
            <a:ext cx="8746" cy="361890"/>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cxnSp>
        <p:nvCxnSpPr>
          <p:cNvPr id="79" name="Straight Arrow Connector 78">
            <a:extLst>
              <a:ext uri="{FF2B5EF4-FFF2-40B4-BE49-F238E27FC236}">
                <a16:creationId xmlns:a16="http://schemas.microsoft.com/office/drawing/2014/main" id="{DA4F5A75-BC2A-4F77-82EC-00B135768F1D}"/>
              </a:ext>
            </a:extLst>
          </p:cNvPr>
          <p:cNvCxnSpPr>
            <a:cxnSpLocks/>
            <a:stCxn id="80" idx="2"/>
          </p:cNvCxnSpPr>
          <p:nvPr/>
        </p:nvCxnSpPr>
        <p:spPr>
          <a:xfrm>
            <a:off x="3925388" y="3583350"/>
            <a:ext cx="15700" cy="429090"/>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sp>
        <p:nvSpPr>
          <p:cNvPr id="80" name="Flowchart: Process 79">
            <a:extLst>
              <a:ext uri="{FF2B5EF4-FFF2-40B4-BE49-F238E27FC236}">
                <a16:creationId xmlns:a16="http://schemas.microsoft.com/office/drawing/2014/main" id="{5A91BF23-56ED-4606-9EBB-9BEAC0C54A71}"/>
              </a:ext>
            </a:extLst>
          </p:cNvPr>
          <p:cNvSpPr/>
          <p:nvPr/>
        </p:nvSpPr>
        <p:spPr>
          <a:xfrm>
            <a:off x="3480192" y="3296256"/>
            <a:ext cx="890391" cy="287094"/>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Adding features</a:t>
            </a:r>
          </a:p>
        </p:txBody>
      </p:sp>
      <p:sp>
        <p:nvSpPr>
          <p:cNvPr id="85" name="Flowchart: Data 84">
            <a:extLst>
              <a:ext uri="{FF2B5EF4-FFF2-40B4-BE49-F238E27FC236}">
                <a16:creationId xmlns:a16="http://schemas.microsoft.com/office/drawing/2014/main" id="{20E745ED-5C95-4E23-A3CE-B6EF421FD853}"/>
              </a:ext>
            </a:extLst>
          </p:cNvPr>
          <p:cNvSpPr/>
          <p:nvPr/>
        </p:nvSpPr>
        <p:spPr>
          <a:xfrm>
            <a:off x="3543128" y="893380"/>
            <a:ext cx="1338595" cy="434484"/>
          </a:xfrm>
          <a:prstGeom prst="flowChartInputOutpu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Importing data </a:t>
            </a:r>
          </a:p>
        </p:txBody>
      </p:sp>
      <p:cxnSp>
        <p:nvCxnSpPr>
          <p:cNvPr id="88" name="Connector: Elbow 144">
            <a:extLst>
              <a:ext uri="{FF2B5EF4-FFF2-40B4-BE49-F238E27FC236}">
                <a16:creationId xmlns:a16="http://schemas.microsoft.com/office/drawing/2014/main" id="{92FD45BF-42D4-4B8F-85CE-F376CBE24EC3}"/>
              </a:ext>
            </a:extLst>
          </p:cNvPr>
          <p:cNvCxnSpPr>
            <a:cxnSpLocks/>
            <a:stCxn id="85" idx="4"/>
            <a:endCxn id="66" idx="1"/>
          </p:cNvCxnSpPr>
          <p:nvPr/>
        </p:nvCxnSpPr>
        <p:spPr>
          <a:xfrm rot="5400000">
            <a:off x="3879448" y="1377078"/>
            <a:ext cx="382193" cy="283764"/>
          </a:xfrm>
          <a:prstGeom prst="bentConnector3">
            <a:avLst>
              <a:gd name="adj1" fmla="val 50000"/>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sp>
        <p:nvSpPr>
          <p:cNvPr id="89" name="Flowchart: Process 88">
            <a:extLst>
              <a:ext uri="{FF2B5EF4-FFF2-40B4-BE49-F238E27FC236}">
                <a16:creationId xmlns:a16="http://schemas.microsoft.com/office/drawing/2014/main" id="{B31AEAC9-402B-440A-9862-8FF9DF966631}"/>
              </a:ext>
            </a:extLst>
          </p:cNvPr>
          <p:cNvSpPr/>
          <p:nvPr/>
        </p:nvSpPr>
        <p:spPr>
          <a:xfrm>
            <a:off x="3612533" y="3968329"/>
            <a:ext cx="748251" cy="223407"/>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EDA</a:t>
            </a:r>
          </a:p>
        </p:txBody>
      </p:sp>
      <p:cxnSp>
        <p:nvCxnSpPr>
          <p:cNvPr id="91" name="Connector: Elbow 165">
            <a:extLst>
              <a:ext uri="{FF2B5EF4-FFF2-40B4-BE49-F238E27FC236}">
                <a16:creationId xmlns:a16="http://schemas.microsoft.com/office/drawing/2014/main" id="{F8A0BE82-19D9-446A-BF9D-8D605779B376}"/>
              </a:ext>
            </a:extLst>
          </p:cNvPr>
          <p:cNvCxnSpPr>
            <a:cxnSpLocks/>
            <a:stCxn id="89" idx="3"/>
            <a:endCxn id="85" idx="0"/>
          </p:cNvCxnSpPr>
          <p:nvPr/>
        </p:nvCxnSpPr>
        <p:spPr>
          <a:xfrm flipH="1" flipV="1">
            <a:off x="4346285" y="893380"/>
            <a:ext cx="14499" cy="3186653"/>
          </a:xfrm>
          <a:prstGeom prst="bentConnector4">
            <a:avLst>
              <a:gd name="adj1" fmla="val -7427519"/>
              <a:gd name="adj2" fmla="val 107174"/>
            </a:avLst>
          </a:prstGeom>
          <a:solidFill>
            <a:schemeClr val="bg2">
              <a:lumMod val="75000"/>
            </a:schemeClr>
          </a:solidFill>
          <a:ln>
            <a:prstDash val="dash"/>
            <a:tailEnd type="triangle"/>
          </a:ln>
        </p:spPr>
        <p:style>
          <a:lnRef idx="3">
            <a:schemeClr val="accent2"/>
          </a:lnRef>
          <a:fillRef idx="0">
            <a:schemeClr val="accent2"/>
          </a:fillRef>
          <a:effectRef idx="2">
            <a:schemeClr val="accent2"/>
          </a:effectRef>
          <a:fontRef idx="minor">
            <a:schemeClr val="tx1"/>
          </a:fontRef>
        </p:style>
      </p:cxnSp>
      <p:sp>
        <p:nvSpPr>
          <p:cNvPr id="92" name="Flowchart: Process 91">
            <a:extLst>
              <a:ext uri="{FF2B5EF4-FFF2-40B4-BE49-F238E27FC236}">
                <a16:creationId xmlns:a16="http://schemas.microsoft.com/office/drawing/2014/main" id="{BD5EEFA7-D75F-4882-BCBC-648839379886}"/>
              </a:ext>
            </a:extLst>
          </p:cNvPr>
          <p:cNvSpPr/>
          <p:nvPr/>
        </p:nvSpPr>
        <p:spPr>
          <a:xfrm>
            <a:off x="2672530" y="4469076"/>
            <a:ext cx="2765028" cy="519553"/>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Preparing data for ML models, Feature engineering, define error metrics</a:t>
            </a:r>
          </a:p>
        </p:txBody>
      </p:sp>
      <p:cxnSp>
        <p:nvCxnSpPr>
          <p:cNvPr id="93" name="Straight Arrow Connector 92">
            <a:extLst>
              <a:ext uri="{FF2B5EF4-FFF2-40B4-BE49-F238E27FC236}">
                <a16:creationId xmlns:a16="http://schemas.microsoft.com/office/drawing/2014/main" id="{48C52CB1-3CB1-4637-B297-ECDCC846A5E6}"/>
              </a:ext>
            </a:extLst>
          </p:cNvPr>
          <p:cNvCxnSpPr>
            <a:cxnSpLocks/>
          </p:cNvCxnSpPr>
          <p:nvPr/>
        </p:nvCxnSpPr>
        <p:spPr>
          <a:xfrm flipH="1">
            <a:off x="3933237" y="4206484"/>
            <a:ext cx="1" cy="292088"/>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sp>
        <p:nvSpPr>
          <p:cNvPr id="94" name="Flowchart: Process 93">
            <a:extLst>
              <a:ext uri="{FF2B5EF4-FFF2-40B4-BE49-F238E27FC236}">
                <a16:creationId xmlns:a16="http://schemas.microsoft.com/office/drawing/2014/main" id="{CE8C640E-3708-4A34-9939-F3C6BB19525C}"/>
              </a:ext>
            </a:extLst>
          </p:cNvPr>
          <p:cNvSpPr/>
          <p:nvPr/>
        </p:nvSpPr>
        <p:spPr>
          <a:xfrm>
            <a:off x="6154790" y="4637386"/>
            <a:ext cx="2348078" cy="369652"/>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ML models training &amp; testing and comparing results</a:t>
            </a:r>
          </a:p>
        </p:txBody>
      </p:sp>
      <p:cxnSp>
        <p:nvCxnSpPr>
          <p:cNvPr id="95" name="Connector: Elbow 128">
            <a:extLst>
              <a:ext uri="{FF2B5EF4-FFF2-40B4-BE49-F238E27FC236}">
                <a16:creationId xmlns:a16="http://schemas.microsoft.com/office/drawing/2014/main" id="{FD46E238-E382-4C52-BC1D-3B5FB544738C}"/>
              </a:ext>
            </a:extLst>
          </p:cNvPr>
          <p:cNvCxnSpPr>
            <a:cxnSpLocks/>
            <a:stCxn id="92" idx="3"/>
            <a:endCxn id="94" idx="1"/>
          </p:cNvCxnSpPr>
          <p:nvPr/>
        </p:nvCxnSpPr>
        <p:spPr>
          <a:xfrm>
            <a:off x="5437558" y="4728852"/>
            <a:ext cx="717232" cy="93360"/>
          </a:xfrm>
          <a:prstGeom prst="bentConnector3">
            <a:avLst>
              <a:gd name="adj1" fmla="val 50000"/>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cxnSp>
        <p:nvCxnSpPr>
          <p:cNvPr id="96" name="Connector: Elbow 32">
            <a:extLst>
              <a:ext uri="{FF2B5EF4-FFF2-40B4-BE49-F238E27FC236}">
                <a16:creationId xmlns:a16="http://schemas.microsoft.com/office/drawing/2014/main" id="{C196459E-CBE2-4901-BDF6-2CEE14A39908}"/>
              </a:ext>
            </a:extLst>
          </p:cNvPr>
          <p:cNvCxnSpPr>
            <a:cxnSpLocks/>
            <a:endCxn id="69" idx="3"/>
          </p:cNvCxnSpPr>
          <p:nvPr/>
        </p:nvCxnSpPr>
        <p:spPr>
          <a:xfrm rot="10800000" flipV="1">
            <a:off x="4603432" y="2683991"/>
            <a:ext cx="813219" cy="1"/>
          </a:xfrm>
          <a:prstGeom prst="bentConnector3">
            <a:avLst>
              <a:gd name="adj1" fmla="val 50000"/>
            </a:avLst>
          </a:prstGeom>
          <a:solidFill>
            <a:schemeClr val="bg2">
              <a:lumMod val="75000"/>
            </a:schemeClr>
          </a:solidFill>
          <a:ln>
            <a:prstDash val="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713207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56256" y="1188906"/>
            <a:ext cx="1568874" cy="1556188"/>
          </a:xfrm>
          <a:prstGeom prst="rect">
            <a:avLst/>
          </a:prstGeom>
        </p:spPr>
      </p:pic>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604064" y="3051239"/>
            <a:ext cx="1685861" cy="1632171"/>
          </a:xfrm>
          <a:prstGeom prst="rect">
            <a:avLst/>
          </a:prstGeom>
        </p:spPr>
      </p:pic>
      <p:sp>
        <p:nvSpPr>
          <p:cNvPr id="1051" name="Google Shape;1051;p61"/>
          <p:cNvSpPr txBox="1">
            <a:spLocks noGrp="1"/>
          </p:cNvSpPr>
          <p:nvPr>
            <p:ph type="subTitle" idx="1"/>
          </p:nvPr>
        </p:nvSpPr>
        <p:spPr>
          <a:xfrm>
            <a:off x="5621673" y="3399075"/>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303302" y="1452088"/>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5542650" y="4013100"/>
            <a:ext cx="2907600"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Technical </a:t>
            </a:r>
            <a:r>
              <a:rPr lang="en" dirty="0" smtClean="0"/>
              <a:t>Adviser</a:t>
            </a:r>
            <a:endParaRPr dirty="0"/>
          </a:p>
        </p:txBody>
      </p:sp>
      <p:sp>
        <p:nvSpPr>
          <p:cNvPr id="1054" name="Google Shape;1054;p61"/>
          <p:cNvSpPr txBox="1">
            <a:spLocks noGrp="1"/>
          </p:cNvSpPr>
          <p:nvPr>
            <p:ph type="subTitle" idx="4"/>
          </p:nvPr>
        </p:nvSpPr>
        <p:spPr>
          <a:xfrm>
            <a:off x="2303302" y="2066123"/>
            <a:ext cx="2907600"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Specialist</a:t>
            </a:r>
            <a:endParaRPr dirty="0"/>
          </a:p>
        </p:txBody>
      </p:sp>
      <p:sp>
        <p:nvSpPr>
          <p:cNvPr id="1055" name="Google Shape;1055;p61"/>
          <p:cNvSpPr txBox="1">
            <a:spLocks noGrp="1"/>
          </p:cNvSpPr>
          <p:nvPr>
            <p:ph type="title"/>
          </p:nvPr>
        </p:nvSpPr>
        <p:spPr>
          <a:xfrm>
            <a:off x="720000" y="33060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289925" y="1142114"/>
            <a:ext cx="1568874" cy="1602980"/>
          </a:xfrm>
          <a:prstGeom prst="rect">
            <a:avLst/>
          </a:prstGeom>
        </p:spPr>
      </p:pic>
      <p:sp>
        <p:nvSpPr>
          <p:cNvPr id="10" name="Google Shape;1052;p61"/>
          <p:cNvSpPr txBox="1">
            <a:spLocks/>
          </p:cNvSpPr>
          <p:nvPr/>
        </p:nvSpPr>
        <p:spPr>
          <a:xfrm>
            <a:off x="7036971" y="1452088"/>
            <a:ext cx="2107029"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7145867" y="2066123"/>
            <a:ext cx="1998134"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spTree>
    <p:extLst>
      <p:ext uri="{BB962C8B-B14F-4D97-AF65-F5344CB8AC3E}">
        <p14:creationId xmlns:p14="http://schemas.microsoft.com/office/powerpoint/2010/main" val="14737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3"/>
                                        </p:tgtEl>
                                      </p:cBhvr>
                                      <p:by x="120000" y="120000"/>
                                    </p:animScale>
                                  </p:childTnLst>
                                </p:cTn>
                              </p:par>
                              <p:par>
                                <p:cTn id="7" presetID="9" presetClass="emph" presetSubtype="0" grpId="0" nodeType="withEffect">
                                  <p:stCondLst>
                                    <p:cond delay="0"/>
                                  </p:stCondLst>
                                  <p:childTnLst>
                                    <p:set>
                                      <p:cBhvr rctx="PPT">
                                        <p:cTn id="8" dur="indefinite"/>
                                        <p:tgtEl>
                                          <p:spTgt spid="11"/>
                                        </p:tgtEl>
                                        <p:attrNameLst>
                                          <p:attrName>style.opacity</p:attrName>
                                        </p:attrNameLst>
                                      </p:cBhvr>
                                      <p:to>
                                        <p:strVal val="0.25"/>
                                      </p:to>
                                    </p:set>
                                    <p:animEffect filter="image" prLst="opacity: 0.25">
                                      <p:cBhvr rctx="IE">
                                        <p:cTn id="9" dur="indefinite"/>
                                        <p:tgtEl>
                                          <p:spTgt spid="11"/>
                                        </p:tgtEl>
                                      </p:cBhvr>
                                    </p:animEffect>
                                  </p:childTnLst>
                                </p:cTn>
                              </p:par>
                              <p:par>
                                <p:cTn id="10" presetID="9" presetClass="emph" presetSubtype="0" grpId="0" nodeType="withEffect">
                                  <p:stCondLst>
                                    <p:cond delay="0"/>
                                  </p:stCondLst>
                                  <p:childTnLst>
                                    <p:set>
                                      <p:cBhvr rctx="PPT">
                                        <p:cTn id="11" dur="indefinite"/>
                                        <p:tgtEl>
                                          <p:spTgt spid="10"/>
                                        </p:tgtEl>
                                        <p:attrNameLst>
                                          <p:attrName>style.opacity</p:attrName>
                                        </p:attrNameLst>
                                      </p:cBhvr>
                                      <p:to>
                                        <p:strVal val="0.25"/>
                                      </p:to>
                                    </p:set>
                                    <p:animEffect filter="image" prLst="opacity: 0.25">
                                      <p:cBhvr rctx="IE">
                                        <p:cTn id="12" dur="indefinite"/>
                                        <p:tgtEl>
                                          <p:spTgt spid="10"/>
                                        </p:tgtEl>
                                      </p:cBhvr>
                                    </p:animEffect>
                                  </p:childTnLst>
                                </p:cTn>
                              </p:par>
                              <p:par>
                                <p:cTn id="13" presetID="9" presetClass="emph" presetSubtype="0" nodeType="withEffect">
                                  <p:stCondLst>
                                    <p:cond delay="0"/>
                                  </p:stCondLst>
                                  <p:childTnLst>
                                    <p:set>
                                      <p:cBhvr rctx="PPT">
                                        <p:cTn id="14" dur="indefinite"/>
                                        <p:tgtEl>
                                          <p:spTgt spid="4"/>
                                        </p:tgtEl>
                                        <p:attrNameLst>
                                          <p:attrName>style.opacity</p:attrName>
                                        </p:attrNameLst>
                                      </p:cBhvr>
                                      <p:to>
                                        <p:strVal val="0.25"/>
                                      </p:to>
                                    </p:set>
                                    <p:animEffect filter="image" prLst="opacity: 0.25">
                                      <p:cBhvr rctx="IE">
                                        <p:cTn id="15" dur="indefinite"/>
                                        <p:tgtEl>
                                          <p:spTgt spid="4"/>
                                        </p:tgtEl>
                                      </p:cBhvr>
                                    </p:animEffect>
                                  </p:childTnLst>
                                </p:cTn>
                              </p:par>
                              <p:par>
                                <p:cTn id="16" presetID="9" presetClass="emph" presetSubtype="0" nodeType="withEffect">
                                  <p:stCondLst>
                                    <p:cond delay="0"/>
                                  </p:stCondLst>
                                  <p:childTnLst>
                                    <p:set>
                                      <p:cBhvr rctx="PPT">
                                        <p:cTn id="17" dur="indefinite"/>
                                        <p:tgtEl>
                                          <p:spTgt spid="2"/>
                                        </p:tgtEl>
                                        <p:attrNameLst>
                                          <p:attrName>style.opacity</p:attrName>
                                        </p:attrNameLst>
                                      </p:cBhvr>
                                      <p:to>
                                        <p:strVal val="0.25"/>
                                      </p:to>
                                    </p:set>
                                    <p:animEffect filter="image" prLst="opacity: 0.25">
                                      <p:cBhvr rctx="IE">
                                        <p:cTn id="18" dur="indefinite"/>
                                        <p:tgtEl>
                                          <p:spTgt spid="2"/>
                                        </p:tgtEl>
                                      </p:cBhvr>
                                    </p:animEffect>
                                  </p:childTnLst>
                                </p:cTn>
                              </p:par>
                              <p:par>
                                <p:cTn id="19" presetID="9" presetClass="emph" presetSubtype="0" grpId="0" nodeType="withEffect">
                                  <p:stCondLst>
                                    <p:cond delay="0"/>
                                  </p:stCondLst>
                                  <p:childTnLst>
                                    <p:set>
                                      <p:cBhvr rctx="PPT">
                                        <p:cTn id="20" dur="indefinite"/>
                                        <p:tgtEl>
                                          <p:spTgt spid="1051">
                                            <p:txEl>
                                              <p:pRg st="0" end="0"/>
                                            </p:txEl>
                                          </p:spTgt>
                                        </p:tgtEl>
                                        <p:attrNameLst>
                                          <p:attrName>style.opacity</p:attrName>
                                        </p:attrNameLst>
                                      </p:cBhvr>
                                      <p:to>
                                        <p:strVal val="0.25"/>
                                      </p:to>
                                    </p:set>
                                    <p:animEffect filter="image" prLst="opacity: 0.25">
                                      <p:cBhvr rctx="IE">
                                        <p:cTn id="21" dur="indefinite"/>
                                        <p:tgtEl>
                                          <p:spTgt spid="1051">
                                            <p:txEl>
                                              <p:pRg st="0" end="0"/>
                                            </p:txEl>
                                          </p:spTgt>
                                        </p:tgtEl>
                                      </p:cBhvr>
                                    </p:animEffect>
                                  </p:childTnLst>
                                </p:cTn>
                              </p:par>
                              <p:par>
                                <p:cTn id="22" presetID="9" presetClass="emph" presetSubtype="0" grpId="0" nodeType="withEffect">
                                  <p:stCondLst>
                                    <p:cond delay="0"/>
                                  </p:stCondLst>
                                  <p:childTnLst>
                                    <p:set>
                                      <p:cBhvr rctx="PPT">
                                        <p:cTn id="23" dur="indefinite"/>
                                        <p:tgtEl>
                                          <p:spTgt spid="1053">
                                            <p:txEl>
                                              <p:pRg st="0" end="0"/>
                                            </p:txEl>
                                          </p:spTgt>
                                        </p:tgtEl>
                                        <p:attrNameLst>
                                          <p:attrName>style.opacity</p:attrName>
                                        </p:attrNameLst>
                                      </p:cBhvr>
                                      <p:to>
                                        <p:strVal val="0.25"/>
                                      </p:to>
                                    </p:set>
                                    <p:animEffect filter="image" prLst="opacity: 0.25">
                                      <p:cBhvr rctx="IE">
                                        <p:cTn id="24" dur="indefinite"/>
                                        <p:tgtEl>
                                          <p:spTgt spid="1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build="p"/>
      <p:bldP spid="1053" grpId="0" build="p"/>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40" name="Google Shape;740;p48"/>
          <p:cNvSpPr/>
          <p:nvPr/>
        </p:nvSpPr>
        <p:spPr>
          <a:xfrm>
            <a:off x="5817225" y="2147175"/>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5173325" y="3374900"/>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txBox="1">
            <a:spLocks noGrp="1"/>
          </p:cNvSpPr>
          <p:nvPr>
            <p:ph type="title"/>
          </p:nvPr>
        </p:nvSpPr>
        <p:spPr>
          <a:xfrm>
            <a:off x="2124712" y="1421408"/>
            <a:ext cx="5066310" cy="1758781"/>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4800" dirty="0" smtClean="0"/>
              <a:t>04. </a:t>
            </a:r>
            <a:r>
              <a:rPr lang="en" dirty="0" smtClean="0"/>
              <a:t/>
            </a:r>
            <a:br>
              <a:rPr lang="en" dirty="0" smtClean="0"/>
            </a:br>
            <a:r>
              <a:rPr lang="en" dirty="0" smtClean="0"/>
              <a:t>Data Exploration (EDA)</a:t>
            </a:r>
            <a:endParaRPr dirty="0"/>
          </a:p>
        </p:txBody>
      </p:sp>
    </p:spTree>
    <p:extLst>
      <p:ext uri="{BB962C8B-B14F-4D97-AF65-F5344CB8AC3E}">
        <p14:creationId xmlns:p14="http://schemas.microsoft.com/office/powerpoint/2010/main" val="24456137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34" name="Google Shape;734;p48"/>
          <p:cNvSpPr txBox="1">
            <a:spLocks noGrp="1"/>
          </p:cNvSpPr>
          <p:nvPr>
            <p:ph type="title" idx="4294967295"/>
          </p:nvPr>
        </p:nvSpPr>
        <p:spPr>
          <a:xfrm>
            <a:off x="1166925" y="2176339"/>
            <a:ext cx="1864500" cy="42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smtClean="0"/>
              <a:t>Spain</a:t>
            </a:r>
            <a:endParaRPr sz="2000" b="0" dirty="0"/>
          </a:p>
        </p:txBody>
      </p:sp>
      <p:sp>
        <p:nvSpPr>
          <p:cNvPr id="735" name="Google Shape;735;p48"/>
          <p:cNvSpPr txBox="1">
            <a:spLocks noGrp="1"/>
          </p:cNvSpPr>
          <p:nvPr>
            <p:ph type="subTitle" idx="4294967295"/>
          </p:nvPr>
        </p:nvSpPr>
        <p:spPr>
          <a:xfrm>
            <a:off x="1166925" y="2563789"/>
            <a:ext cx="2266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smtClean="0"/>
              <a:t>3 hourly load shortfall</a:t>
            </a:r>
            <a:endParaRPr dirty="0"/>
          </a:p>
        </p:txBody>
      </p:sp>
      <p:sp>
        <p:nvSpPr>
          <p:cNvPr id="738" name="Google Shape;738;p48"/>
          <p:cNvSpPr/>
          <p:nvPr/>
        </p:nvSpPr>
        <p:spPr>
          <a:xfrm>
            <a:off x="703300" y="2298989"/>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7519900" y="1356277"/>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7213224" y="4257769"/>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Load shortfall Data</a:t>
            </a:r>
            <a:endParaRPr sz="2800" dirty="0"/>
          </a:p>
        </p:txBody>
      </p:sp>
      <p:pic>
        <p:nvPicPr>
          <p:cNvPr id="2" name="Picture 1"/>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5349" b="89896" l="8571" r="90000"/>
                    </a14:imgEffect>
                  </a14:imgLayer>
                </a14:imgProps>
              </a:ext>
              <a:ext uri="{28A0092B-C50C-407E-A947-70E740481C1C}">
                <a14:useLocalDpi xmlns:a14="http://schemas.microsoft.com/office/drawing/2010/main" val="0"/>
              </a:ext>
            </a:extLst>
          </a:blip>
          <a:srcRect l="9270" t="4483" r="18596" b="19429"/>
          <a:stretch/>
        </p:blipFill>
        <p:spPr>
          <a:xfrm>
            <a:off x="2441307" y="1263887"/>
            <a:ext cx="4462027" cy="3770898"/>
          </a:xfrm>
          <a:prstGeom prst="rect">
            <a:avLst/>
          </a:prstGeom>
        </p:spPr>
      </p:pic>
      <p:sp>
        <p:nvSpPr>
          <p:cNvPr id="739" name="Google Shape;739;p48"/>
          <p:cNvSpPr/>
          <p:nvPr/>
        </p:nvSpPr>
        <p:spPr>
          <a:xfrm>
            <a:off x="3631860" y="1756976"/>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txBox="1">
            <a:spLocks noGrp="1"/>
          </p:cNvSpPr>
          <p:nvPr>
            <p:ph type="title" idx="4294967295"/>
          </p:nvPr>
        </p:nvSpPr>
        <p:spPr>
          <a:xfrm>
            <a:off x="3832450" y="1634415"/>
            <a:ext cx="1864500" cy="42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smtClean="0"/>
              <a:t>Bercelona</a:t>
            </a:r>
            <a:endParaRPr sz="2000" b="0" dirty="0"/>
          </a:p>
        </p:txBody>
      </p:sp>
      <p:sp>
        <p:nvSpPr>
          <p:cNvPr id="64" name="Google Shape;739;p48"/>
          <p:cNvSpPr/>
          <p:nvPr/>
        </p:nvSpPr>
        <p:spPr>
          <a:xfrm>
            <a:off x="3433425" y="2679965"/>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36;p48"/>
          <p:cNvSpPr txBox="1">
            <a:spLocks/>
          </p:cNvSpPr>
          <p:nvPr/>
        </p:nvSpPr>
        <p:spPr>
          <a:xfrm>
            <a:off x="3165735" y="2879528"/>
            <a:ext cx="932250"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Bilbao</a:t>
            </a:r>
            <a:endParaRPr lang="en-US" sz="2000" b="0" dirty="0"/>
          </a:p>
        </p:txBody>
      </p:sp>
      <p:sp>
        <p:nvSpPr>
          <p:cNvPr id="66" name="Google Shape;739;p48"/>
          <p:cNvSpPr/>
          <p:nvPr/>
        </p:nvSpPr>
        <p:spPr>
          <a:xfrm>
            <a:off x="4768944" y="2326721"/>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36;p48"/>
          <p:cNvSpPr txBox="1">
            <a:spLocks/>
          </p:cNvSpPr>
          <p:nvPr/>
        </p:nvSpPr>
        <p:spPr>
          <a:xfrm>
            <a:off x="4470236" y="2555645"/>
            <a:ext cx="1195696"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Madrid</a:t>
            </a:r>
            <a:endParaRPr lang="en-US" sz="2000" b="0" dirty="0"/>
          </a:p>
        </p:txBody>
      </p:sp>
      <p:sp>
        <p:nvSpPr>
          <p:cNvPr id="68" name="Google Shape;739;p48"/>
          <p:cNvSpPr/>
          <p:nvPr/>
        </p:nvSpPr>
        <p:spPr>
          <a:xfrm>
            <a:off x="3625866" y="3773870"/>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36;p48"/>
          <p:cNvSpPr txBox="1">
            <a:spLocks/>
          </p:cNvSpPr>
          <p:nvPr/>
        </p:nvSpPr>
        <p:spPr>
          <a:xfrm>
            <a:off x="3327158" y="4002794"/>
            <a:ext cx="1195696"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Seville</a:t>
            </a:r>
            <a:endParaRPr lang="en-US" sz="2000" b="0" dirty="0"/>
          </a:p>
        </p:txBody>
      </p:sp>
      <p:sp>
        <p:nvSpPr>
          <p:cNvPr id="70" name="Google Shape;739;p48"/>
          <p:cNvSpPr/>
          <p:nvPr/>
        </p:nvSpPr>
        <p:spPr>
          <a:xfrm>
            <a:off x="4918639" y="3397699"/>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36;p48"/>
          <p:cNvSpPr txBox="1">
            <a:spLocks/>
          </p:cNvSpPr>
          <p:nvPr/>
        </p:nvSpPr>
        <p:spPr>
          <a:xfrm>
            <a:off x="4619931" y="3626623"/>
            <a:ext cx="1195696"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Valencia</a:t>
            </a:r>
            <a:endParaRPr lang="en-US" sz="2000" b="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9"/>
          <p:cNvSpPr txBox="1">
            <a:spLocks noGrp="1"/>
          </p:cNvSpPr>
          <p:nvPr>
            <p:ph type="title" idx="15"/>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Data Cleaning</a:t>
            </a:r>
            <a:endParaRPr sz="2800" dirty="0"/>
          </a:p>
        </p:txBody>
      </p:sp>
      <p:sp>
        <p:nvSpPr>
          <p:cNvPr id="65" name="Google Shape;734;p48"/>
          <p:cNvSpPr txBox="1">
            <a:spLocks noGrp="1"/>
          </p:cNvSpPr>
          <p:nvPr>
            <p:ph type="title" idx="4294967295"/>
          </p:nvPr>
        </p:nvSpPr>
        <p:spPr>
          <a:xfrm>
            <a:off x="1387366" y="1647452"/>
            <a:ext cx="6684578" cy="42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smtClean="0">
                <a:latin typeface="Righteous" panose="020B0604020202020204" charset="0"/>
              </a:rPr>
              <a:t>Data imported</a:t>
            </a:r>
            <a:endParaRPr sz="2000" b="0" dirty="0">
              <a:latin typeface="Righteous" panose="020B0604020202020204" charset="0"/>
            </a:endParaRPr>
          </a:p>
        </p:txBody>
      </p:sp>
      <p:sp>
        <p:nvSpPr>
          <p:cNvPr id="66" name="Google Shape;734;p48"/>
          <p:cNvSpPr txBox="1">
            <a:spLocks noGrp="1"/>
          </p:cNvSpPr>
          <p:nvPr>
            <p:ph type="title" idx="4294967295"/>
          </p:nvPr>
        </p:nvSpPr>
        <p:spPr>
          <a:xfrm>
            <a:off x="1387366" y="2550405"/>
            <a:ext cx="6684578" cy="372628"/>
          </a:xfrm>
          <a:prstGeom prst="rect">
            <a:avLst/>
          </a:prstGeom>
        </p:spPr>
        <p:txBody>
          <a:bodyPr spcFirstLastPara="1" wrap="square" lIns="91425" tIns="91425" rIns="91425" bIns="91425" anchor="ctr" anchorCtr="0">
            <a:noAutofit/>
          </a:bodyPr>
          <a:lstStyle/>
          <a:p>
            <a:pPr algn="l">
              <a:lnSpc>
                <a:spcPct val="150000"/>
              </a:lnSpc>
            </a:pPr>
            <a:r>
              <a:rPr lang="en-US" sz="2000" b="0" dirty="0">
                <a:latin typeface="Righteous" panose="020B0604020202020204" charset="0"/>
              </a:rPr>
              <a:t>Data cleaning and </a:t>
            </a:r>
            <a:r>
              <a:rPr lang="en-US" sz="2000" b="0" dirty="0" smtClean="0">
                <a:latin typeface="Righteous" panose="020B0604020202020204" charset="0"/>
              </a:rPr>
              <a:t>formatting</a:t>
            </a:r>
            <a:endParaRPr lang="en-US" sz="2000" b="0" dirty="0">
              <a:latin typeface="Righteous" panose="020B0604020202020204" charset="0"/>
            </a:endParaRPr>
          </a:p>
        </p:txBody>
      </p:sp>
      <p:sp>
        <p:nvSpPr>
          <p:cNvPr id="67" name="Google Shape;734;p48"/>
          <p:cNvSpPr txBox="1">
            <a:spLocks noGrp="1"/>
          </p:cNvSpPr>
          <p:nvPr>
            <p:ph type="title" idx="4294967295"/>
          </p:nvPr>
        </p:nvSpPr>
        <p:spPr>
          <a:xfrm>
            <a:off x="1387366" y="3379094"/>
            <a:ext cx="6684578" cy="509128"/>
          </a:xfrm>
          <a:prstGeom prst="rect">
            <a:avLst/>
          </a:prstGeom>
        </p:spPr>
        <p:txBody>
          <a:bodyPr spcFirstLastPara="1" wrap="square" lIns="91425" tIns="91425" rIns="91425" bIns="91425" anchor="ctr" anchorCtr="0">
            <a:noAutofit/>
          </a:bodyPr>
          <a:lstStyle/>
          <a:p>
            <a:pPr algn="l">
              <a:lnSpc>
                <a:spcPct val="150000"/>
              </a:lnSpc>
            </a:pPr>
            <a:r>
              <a:rPr lang="en-US" sz="2000" b="0" dirty="0" smtClean="0">
                <a:latin typeface="Righteous" panose="020B0604020202020204" charset="0"/>
              </a:rPr>
              <a:t>Filling null values</a:t>
            </a:r>
            <a:endParaRPr lang="en-US" sz="2000" b="0" dirty="0">
              <a:latin typeface="Righteous" panose="020B0604020202020204" charset="0"/>
            </a:endParaRPr>
          </a:p>
        </p:txBody>
      </p:sp>
      <p:sp>
        <p:nvSpPr>
          <p:cNvPr id="68" name="Google Shape;738;p48"/>
          <p:cNvSpPr/>
          <p:nvPr/>
        </p:nvSpPr>
        <p:spPr>
          <a:xfrm>
            <a:off x="850445" y="1708778"/>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38;p48"/>
          <p:cNvSpPr/>
          <p:nvPr/>
        </p:nvSpPr>
        <p:spPr>
          <a:xfrm>
            <a:off x="850445" y="2566355"/>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38;p48"/>
          <p:cNvSpPr/>
          <p:nvPr/>
        </p:nvSpPr>
        <p:spPr>
          <a:xfrm>
            <a:off x="850445" y="3489313"/>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04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animBg="1"/>
      <p:bldP spid="69" grpId="0" animBg="1"/>
      <p:bldP spid="7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2159917" y="2250316"/>
            <a:ext cx="6984083" cy="2893184"/>
          </a:xfrm>
          <a:prstGeom prst="rect">
            <a:avLst/>
          </a:prstGeom>
        </p:spPr>
      </p:pic>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Load shortfall varies with time</a:t>
            </a:r>
            <a:endParaRPr sz="2800" dirty="0"/>
          </a:p>
        </p:txBody>
      </p:sp>
      <p:grpSp>
        <p:nvGrpSpPr>
          <p:cNvPr id="12" name="Group 11"/>
          <p:cNvGrpSpPr/>
          <p:nvPr/>
        </p:nvGrpSpPr>
        <p:grpSpPr>
          <a:xfrm>
            <a:off x="4687614" y="1107700"/>
            <a:ext cx="4141075" cy="1705874"/>
            <a:chOff x="3941379" y="1107700"/>
            <a:chExt cx="4482621" cy="1866728"/>
          </a:xfrm>
        </p:grpSpPr>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958332" y="1109015"/>
              <a:ext cx="4465668" cy="1847522"/>
            </a:xfrm>
            <a:prstGeom prst="rect">
              <a:avLst/>
            </a:prstGeom>
            <a:ln w="38100">
              <a:solidFill>
                <a:schemeClr val="bg2">
                  <a:lumMod val="75000"/>
                </a:schemeClr>
              </a:solidFill>
            </a:ln>
          </p:spPr>
        </p:pic>
        <p:sp>
          <p:nvSpPr>
            <p:cNvPr id="11" name="Rectangle 10"/>
            <p:cNvSpPr/>
            <p:nvPr/>
          </p:nvSpPr>
          <p:spPr>
            <a:xfrm>
              <a:off x="3941379" y="1107700"/>
              <a:ext cx="4482621" cy="1866728"/>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3058510" y="2797224"/>
            <a:ext cx="252249" cy="1711713"/>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endCxn id="11" idx="1"/>
          </p:cNvCxnSpPr>
          <p:nvPr/>
        </p:nvCxnSpPr>
        <p:spPr>
          <a:xfrm flipV="1">
            <a:off x="3310759" y="1960637"/>
            <a:ext cx="1376855" cy="1118894"/>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735;p48"/>
          <p:cNvSpPr txBox="1">
            <a:spLocks noGrp="1"/>
          </p:cNvSpPr>
          <p:nvPr>
            <p:ph type="subTitle" idx="4294967295"/>
          </p:nvPr>
        </p:nvSpPr>
        <p:spPr>
          <a:xfrm>
            <a:off x="0" y="1311897"/>
            <a:ext cx="3511976" cy="2385011"/>
          </a:xfrm>
          <a:prstGeom prst="rect">
            <a:avLst/>
          </a:prstGeom>
        </p:spPr>
        <p:txBody>
          <a:bodyPr spcFirstLastPara="1" wrap="square" lIns="91425" tIns="91425" rIns="91425" bIns="91425" anchor="t" anchorCtr="0">
            <a:noAutofit/>
          </a:bodyPr>
          <a:lstStyle/>
          <a:p>
            <a:pPr marL="285750" indent="-285750">
              <a:lnSpc>
                <a:spcPct val="150000"/>
              </a:lnSpc>
            </a:pPr>
            <a:r>
              <a:rPr lang="en" sz="1600" dirty="0" smtClean="0"/>
              <a:t>91,998 </a:t>
            </a:r>
            <a:r>
              <a:rPr lang="en" sz="1600" dirty="0" smtClean="0"/>
              <a:t>hours of data</a:t>
            </a:r>
          </a:p>
          <a:p>
            <a:pPr marL="285750" indent="-285750">
              <a:lnSpc>
                <a:spcPct val="150000"/>
              </a:lnSpc>
            </a:pPr>
            <a:r>
              <a:rPr lang="en" sz="1600" dirty="0" smtClean="0"/>
              <a:t>Load shortfall measured in MWH</a:t>
            </a:r>
          </a:p>
          <a:p>
            <a:pPr marL="285750" indent="-285750">
              <a:lnSpc>
                <a:spcPct val="150000"/>
              </a:lnSpc>
            </a:pPr>
            <a:r>
              <a:rPr lang="en" sz="1600" dirty="0" smtClean="0"/>
              <a:t>Mean</a:t>
            </a:r>
            <a:r>
              <a:rPr lang="en" sz="1600" dirty="0"/>
              <a:t>: </a:t>
            </a:r>
            <a:r>
              <a:rPr lang="en" sz="1600" dirty="0" smtClean="0"/>
              <a:t>10,673.86</a:t>
            </a:r>
            <a:endParaRPr lang="en" sz="1600" dirty="0" smtClean="0"/>
          </a:p>
          <a:p>
            <a:pPr marL="285750" indent="-285750">
              <a:lnSpc>
                <a:spcPct val="150000"/>
              </a:lnSpc>
            </a:pPr>
            <a:r>
              <a:rPr lang="en" sz="1600" dirty="0" smtClean="0"/>
              <a:t>Median</a:t>
            </a:r>
            <a:r>
              <a:rPr lang="en" sz="1600" dirty="0"/>
              <a:t>: </a:t>
            </a:r>
            <a:r>
              <a:rPr lang="en" sz="1600" dirty="0" smtClean="0"/>
              <a:t>11,114.67</a:t>
            </a:r>
            <a:endParaRPr lang="en" sz="1600" dirty="0" smtClean="0"/>
          </a:p>
          <a:p>
            <a:pPr marL="285750" indent="-285750">
              <a:lnSpc>
                <a:spcPct val="150000"/>
              </a:lnSpc>
            </a:pPr>
            <a:r>
              <a:rPr lang="en" sz="1600" dirty="0"/>
              <a:t>Min: -</a:t>
            </a:r>
            <a:r>
              <a:rPr lang="en" sz="1600" dirty="0" smtClean="0"/>
              <a:t>6,618.00</a:t>
            </a:r>
            <a:endParaRPr lang="en" sz="1600" dirty="0" smtClean="0"/>
          </a:p>
          <a:p>
            <a:pPr marL="285750" indent="-285750">
              <a:lnSpc>
                <a:spcPct val="150000"/>
              </a:lnSpc>
            </a:pPr>
            <a:r>
              <a:rPr lang="en" sz="1600" dirty="0" smtClean="0"/>
              <a:t>Max</a:t>
            </a:r>
            <a:r>
              <a:rPr lang="en" sz="1600" dirty="0"/>
              <a:t>: </a:t>
            </a:r>
            <a:r>
              <a:rPr lang="en" sz="1600" dirty="0" smtClean="0"/>
              <a:t>31,904.00</a:t>
            </a:r>
            <a:endParaRPr lang="en" sz="1600" dirty="0" smtClean="0"/>
          </a:p>
          <a:p>
            <a:pPr marL="0" lvl="0" indent="0" algn="l" rtl="0">
              <a:lnSpc>
                <a:spcPct val="150000"/>
              </a:lnSpc>
              <a:spcBef>
                <a:spcPts val="0"/>
              </a:spcBef>
              <a:spcAft>
                <a:spcPts val="0"/>
              </a:spcAft>
              <a:buNone/>
            </a:pPr>
            <a:endParaRPr sz="16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3 Hourly Variation of Load Shortfall </a:t>
            </a:r>
            <a:endParaRPr sz="2800"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20000" y="1117600"/>
            <a:ext cx="7694934" cy="4025900"/>
          </a:xfrm>
          <a:prstGeom prst="rect">
            <a:avLst/>
          </a:prstGeom>
        </p:spPr>
      </p:pic>
    </p:spTree>
    <p:extLst>
      <p:ext uri="{BB962C8B-B14F-4D97-AF65-F5344CB8AC3E}">
        <p14:creationId xmlns:p14="http://schemas.microsoft.com/office/powerpoint/2010/main" val="17671440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Variation by time of day</a:t>
            </a:r>
            <a:endParaRPr sz="2800"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11424" y="1128889"/>
            <a:ext cx="7712576" cy="4014611"/>
          </a:xfrm>
          <a:prstGeom prst="rect">
            <a:avLst/>
          </a:prstGeom>
        </p:spPr>
      </p:pic>
    </p:spTree>
    <p:extLst>
      <p:ext uri="{BB962C8B-B14F-4D97-AF65-F5344CB8AC3E}">
        <p14:creationId xmlns:p14="http://schemas.microsoft.com/office/powerpoint/2010/main" val="9373654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Grouping weather features by cities</a:t>
            </a:r>
            <a:endParaRPr sz="2800"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1484145"/>
            <a:ext cx="9144000" cy="3659355"/>
          </a:xfrm>
          <a:prstGeom prst="rect">
            <a:avLst/>
          </a:prstGeom>
        </p:spPr>
      </p:pic>
    </p:spTree>
    <p:extLst>
      <p:ext uri="{BB962C8B-B14F-4D97-AF65-F5344CB8AC3E}">
        <p14:creationId xmlns:p14="http://schemas.microsoft.com/office/powerpoint/2010/main" val="1685384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Cities with similar weather features</a:t>
            </a:r>
            <a:endParaRPr sz="2800" dirty="0"/>
          </a:p>
        </p:txBody>
      </p:sp>
      <p:graphicFrame>
        <p:nvGraphicFramePr>
          <p:cNvPr id="2" name="Table 1"/>
          <p:cNvGraphicFramePr>
            <a:graphicFrameLocks noGrp="1"/>
          </p:cNvGraphicFramePr>
          <p:nvPr>
            <p:extLst>
              <p:ext uri="{D42A27DB-BD31-4B8C-83A1-F6EECF244321}">
                <p14:modId xmlns:p14="http://schemas.microsoft.com/office/powerpoint/2010/main" val="4199727395"/>
              </p:ext>
            </p:extLst>
          </p:nvPr>
        </p:nvGraphicFramePr>
        <p:xfrm>
          <a:off x="797169" y="1114180"/>
          <a:ext cx="7626831" cy="3634864"/>
        </p:xfrm>
        <a:graphic>
          <a:graphicData uri="http://schemas.openxmlformats.org/drawingml/2006/table">
            <a:tbl>
              <a:tblPr firstRow="1" bandRow="1">
                <a:tableStyleId>{FE97FC8F-15A4-4B7D-B07F-4AA0283E29EF}</a:tableStyleId>
              </a:tblPr>
              <a:tblGrid>
                <a:gridCol w="676924">
                  <a:extLst>
                    <a:ext uri="{9D8B030D-6E8A-4147-A177-3AD203B41FA5}">
                      <a16:colId xmlns:a16="http://schemas.microsoft.com/office/drawing/2014/main" val="3851976186"/>
                    </a:ext>
                  </a:extLst>
                </a:gridCol>
                <a:gridCol w="4632064">
                  <a:extLst>
                    <a:ext uri="{9D8B030D-6E8A-4147-A177-3AD203B41FA5}">
                      <a16:colId xmlns:a16="http://schemas.microsoft.com/office/drawing/2014/main" val="1291401923"/>
                    </a:ext>
                  </a:extLst>
                </a:gridCol>
                <a:gridCol w="2317843">
                  <a:extLst>
                    <a:ext uri="{9D8B030D-6E8A-4147-A177-3AD203B41FA5}">
                      <a16:colId xmlns:a16="http://schemas.microsoft.com/office/drawing/2014/main" val="4198234522"/>
                    </a:ext>
                  </a:extLst>
                </a:gridCol>
              </a:tblGrid>
              <a:tr h="456712">
                <a:tc>
                  <a:txBody>
                    <a:bodyPr/>
                    <a:lstStyle/>
                    <a:p>
                      <a:r>
                        <a:rPr lang="en-US" sz="2000" dirty="0" smtClean="0">
                          <a:solidFill>
                            <a:schemeClr val="accent6"/>
                          </a:solidFill>
                          <a:latin typeface="Righteous" panose="020B0604020202020204" charset="0"/>
                        </a:rPr>
                        <a:t>S/N</a:t>
                      </a:r>
                      <a:endParaRPr lang="en-US" sz="2000" dirty="0">
                        <a:solidFill>
                          <a:schemeClr val="accent6"/>
                        </a:solidFill>
                        <a:latin typeface="Righteous" panose="020B0604020202020204" charset="0"/>
                      </a:endParaRPr>
                    </a:p>
                  </a:txBody>
                  <a:tcPr/>
                </a:tc>
                <a:tc>
                  <a:txBody>
                    <a:bodyPr/>
                    <a:lstStyle/>
                    <a:p>
                      <a:r>
                        <a:rPr lang="en-US" sz="2000" dirty="0" smtClean="0">
                          <a:solidFill>
                            <a:schemeClr val="accent6"/>
                          </a:solidFill>
                          <a:latin typeface="Righteous" panose="020B0604020202020204" charset="0"/>
                        </a:rPr>
                        <a:t>Cities</a:t>
                      </a:r>
                      <a:endParaRPr lang="en-US" sz="2000" dirty="0">
                        <a:solidFill>
                          <a:schemeClr val="accent6"/>
                        </a:solidFill>
                        <a:latin typeface="Righteous" panose="020B0604020202020204" charset="0"/>
                      </a:endParaRPr>
                    </a:p>
                  </a:txBody>
                  <a:tcPr/>
                </a:tc>
                <a:tc>
                  <a:txBody>
                    <a:bodyPr/>
                    <a:lstStyle/>
                    <a:p>
                      <a:r>
                        <a:rPr lang="en-US" sz="2000" dirty="0" smtClean="0">
                          <a:solidFill>
                            <a:schemeClr val="accent6"/>
                          </a:solidFill>
                          <a:latin typeface="Righteous" panose="020B0604020202020204" charset="0"/>
                        </a:rPr>
                        <a:t>Similar features</a:t>
                      </a:r>
                      <a:endParaRPr lang="en-US" sz="2000" dirty="0">
                        <a:solidFill>
                          <a:schemeClr val="accent6"/>
                        </a:solidFill>
                        <a:latin typeface="Righteous" panose="020B0604020202020204" charset="0"/>
                      </a:endParaRPr>
                    </a:p>
                  </a:txBody>
                  <a:tcPr/>
                </a:tc>
                <a:extLst>
                  <a:ext uri="{0D108BD9-81ED-4DB2-BD59-A6C34878D82A}">
                    <a16:rowId xmlns:a16="http://schemas.microsoft.com/office/drawing/2014/main" val="1243197776"/>
                  </a:ext>
                </a:extLst>
              </a:tr>
              <a:tr h="412852">
                <a:tc>
                  <a:txBody>
                    <a:bodyPr/>
                    <a:lstStyle/>
                    <a:p>
                      <a:r>
                        <a:rPr lang="en-US" sz="2000" dirty="0" smtClean="0">
                          <a:solidFill>
                            <a:schemeClr val="accent6"/>
                          </a:solidFill>
                          <a:latin typeface="Spartan"/>
                        </a:rPr>
                        <a:t>1.</a:t>
                      </a:r>
                      <a:endParaRPr lang="en-US" sz="2000" dirty="0">
                        <a:solidFill>
                          <a:schemeClr val="accent6"/>
                        </a:solidFill>
                        <a:latin typeface="Spartan"/>
                      </a:endParaRPr>
                    </a:p>
                  </a:txBody>
                  <a:tcPr/>
                </a:tc>
                <a:tc>
                  <a:txBody>
                    <a:bodyPr/>
                    <a:lstStyle/>
                    <a:p>
                      <a:r>
                        <a:rPr lang="es-ES" sz="2000" dirty="0" smtClean="0">
                          <a:solidFill>
                            <a:schemeClr val="accent6"/>
                          </a:solidFill>
                          <a:latin typeface="Spartan"/>
                        </a:rPr>
                        <a:t>Barcelona, Bilbao, Madrid, </a:t>
                      </a:r>
                      <a:r>
                        <a:rPr lang="es-ES" sz="2000" dirty="0" err="1" smtClean="0">
                          <a:solidFill>
                            <a:schemeClr val="accent6"/>
                          </a:solidFill>
                          <a:latin typeface="Spartan"/>
                        </a:rPr>
                        <a:t>Seville</a:t>
                      </a:r>
                      <a:r>
                        <a:rPr lang="es-ES" sz="2000" dirty="0" smtClean="0">
                          <a:solidFill>
                            <a:schemeClr val="accent6"/>
                          </a:solidFill>
                          <a:latin typeface="Spartan"/>
                        </a:rPr>
                        <a:t>, Valencia</a:t>
                      </a:r>
                      <a:endParaRPr lang="en-US" sz="2000" dirty="0">
                        <a:solidFill>
                          <a:schemeClr val="accent6"/>
                        </a:solidFill>
                        <a:latin typeface="Spartan"/>
                      </a:endParaRPr>
                    </a:p>
                  </a:txBody>
                  <a:tcPr/>
                </a:tc>
                <a:tc>
                  <a:txBody>
                    <a:bodyPr/>
                    <a:lstStyle/>
                    <a:p>
                      <a:r>
                        <a:rPr lang="en-US" sz="2000" dirty="0" err="1" smtClean="0">
                          <a:solidFill>
                            <a:schemeClr val="accent6"/>
                          </a:solidFill>
                          <a:latin typeface="Spartan"/>
                        </a:rPr>
                        <a:t>wind_speed</a:t>
                      </a:r>
                      <a:r>
                        <a:rPr lang="en-US" sz="2000" dirty="0" smtClean="0">
                          <a:solidFill>
                            <a:schemeClr val="accent6"/>
                          </a:solidFill>
                          <a:latin typeface="Spartan"/>
                        </a:rPr>
                        <a:t>, temp</a:t>
                      </a:r>
                      <a:endParaRPr lang="en-US" sz="2000" dirty="0">
                        <a:solidFill>
                          <a:schemeClr val="accent6"/>
                        </a:solidFill>
                        <a:latin typeface="Spartan"/>
                      </a:endParaRPr>
                    </a:p>
                  </a:txBody>
                  <a:tcPr/>
                </a:tc>
                <a:extLst>
                  <a:ext uri="{0D108BD9-81ED-4DB2-BD59-A6C34878D82A}">
                    <a16:rowId xmlns:a16="http://schemas.microsoft.com/office/drawing/2014/main" val="876382808"/>
                  </a:ext>
                </a:extLst>
              </a:tr>
              <a:tr h="412852">
                <a:tc>
                  <a:txBody>
                    <a:bodyPr/>
                    <a:lstStyle/>
                    <a:p>
                      <a:r>
                        <a:rPr lang="en-US" sz="2000" dirty="0" smtClean="0">
                          <a:solidFill>
                            <a:schemeClr val="accent6"/>
                          </a:solidFill>
                          <a:latin typeface="Spartan"/>
                        </a:rPr>
                        <a:t>2.</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Barcelona, Bilbao, Madrid, Valencia</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pressure</a:t>
                      </a:r>
                      <a:endParaRPr lang="en-US" sz="2000" dirty="0">
                        <a:solidFill>
                          <a:schemeClr val="accent6"/>
                        </a:solidFill>
                        <a:latin typeface="Spartan"/>
                      </a:endParaRPr>
                    </a:p>
                  </a:txBody>
                  <a:tcPr/>
                </a:tc>
                <a:extLst>
                  <a:ext uri="{0D108BD9-81ED-4DB2-BD59-A6C34878D82A}">
                    <a16:rowId xmlns:a16="http://schemas.microsoft.com/office/drawing/2014/main" val="3141576638"/>
                  </a:ext>
                </a:extLst>
              </a:tr>
              <a:tr h="412852">
                <a:tc>
                  <a:txBody>
                    <a:bodyPr/>
                    <a:lstStyle/>
                    <a:p>
                      <a:r>
                        <a:rPr lang="en-US" sz="2000" dirty="0" smtClean="0">
                          <a:solidFill>
                            <a:schemeClr val="accent6"/>
                          </a:solidFill>
                          <a:latin typeface="Spartan"/>
                        </a:rPr>
                        <a:t>3.</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Madrid, Seville, Valencia</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humidity</a:t>
                      </a:r>
                      <a:endParaRPr lang="en-US" sz="2000" dirty="0">
                        <a:solidFill>
                          <a:schemeClr val="accent6"/>
                        </a:solidFill>
                        <a:latin typeface="Spartan"/>
                      </a:endParaRPr>
                    </a:p>
                  </a:txBody>
                  <a:tcPr/>
                </a:tc>
                <a:extLst>
                  <a:ext uri="{0D108BD9-81ED-4DB2-BD59-A6C34878D82A}">
                    <a16:rowId xmlns:a16="http://schemas.microsoft.com/office/drawing/2014/main" val="2027312738"/>
                  </a:ext>
                </a:extLst>
              </a:tr>
              <a:tr h="412852">
                <a:tc>
                  <a:txBody>
                    <a:bodyPr/>
                    <a:lstStyle/>
                    <a:p>
                      <a:r>
                        <a:rPr lang="en-US" sz="2000" dirty="0" smtClean="0">
                          <a:solidFill>
                            <a:schemeClr val="accent6"/>
                          </a:solidFill>
                          <a:latin typeface="Spartan"/>
                        </a:rPr>
                        <a:t>4.</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Bilbao, Madrid, Seville</a:t>
                      </a:r>
                      <a:endParaRPr lang="en-US" sz="2000" dirty="0">
                        <a:solidFill>
                          <a:schemeClr val="accent6"/>
                        </a:solidFill>
                        <a:latin typeface="Spartan"/>
                      </a:endParaRPr>
                    </a:p>
                  </a:txBody>
                  <a:tcPr/>
                </a:tc>
                <a:tc>
                  <a:txBody>
                    <a:bodyPr/>
                    <a:lstStyle/>
                    <a:p>
                      <a:r>
                        <a:rPr lang="en-US" sz="2000" dirty="0" err="1" smtClean="0">
                          <a:solidFill>
                            <a:schemeClr val="accent6"/>
                          </a:solidFill>
                          <a:latin typeface="Spartan"/>
                        </a:rPr>
                        <a:t>clouds_all</a:t>
                      </a:r>
                      <a:endParaRPr lang="en-US" sz="2000" dirty="0">
                        <a:solidFill>
                          <a:schemeClr val="accent6"/>
                        </a:solidFill>
                        <a:latin typeface="Spartan"/>
                      </a:endParaRPr>
                    </a:p>
                  </a:txBody>
                  <a:tcPr/>
                </a:tc>
                <a:extLst>
                  <a:ext uri="{0D108BD9-81ED-4DB2-BD59-A6C34878D82A}">
                    <a16:rowId xmlns:a16="http://schemas.microsoft.com/office/drawing/2014/main" val="820668188"/>
                  </a:ext>
                </a:extLst>
              </a:tr>
              <a:tr h="412852">
                <a:tc>
                  <a:txBody>
                    <a:bodyPr/>
                    <a:lstStyle/>
                    <a:p>
                      <a:r>
                        <a:rPr lang="en-US" sz="2000" dirty="0" smtClean="0">
                          <a:solidFill>
                            <a:schemeClr val="accent6"/>
                          </a:solidFill>
                          <a:latin typeface="Spartan"/>
                        </a:rPr>
                        <a:t>5.</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Barcelona, Bilbao, Madrid, Seville</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rain_1h</a:t>
                      </a:r>
                      <a:endParaRPr lang="en-US" sz="2000" dirty="0">
                        <a:solidFill>
                          <a:schemeClr val="accent6"/>
                        </a:solidFill>
                        <a:latin typeface="Spartan"/>
                      </a:endParaRPr>
                    </a:p>
                  </a:txBody>
                  <a:tcPr/>
                </a:tc>
                <a:extLst>
                  <a:ext uri="{0D108BD9-81ED-4DB2-BD59-A6C34878D82A}">
                    <a16:rowId xmlns:a16="http://schemas.microsoft.com/office/drawing/2014/main" val="375414177"/>
                  </a:ext>
                </a:extLst>
              </a:tr>
              <a:tr h="412852">
                <a:tc>
                  <a:txBody>
                    <a:bodyPr/>
                    <a:lstStyle/>
                    <a:p>
                      <a:r>
                        <a:rPr lang="en-US" sz="2000" dirty="0" smtClean="0">
                          <a:solidFill>
                            <a:schemeClr val="accent6"/>
                          </a:solidFill>
                          <a:latin typeface="Spartan"/>
                        </a:rPr>
                        <a:t>6.</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Barcelona, Seville</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rain_3h</a:t>
                      </a:r>
                      <a:endParaRPr lang="en-US" sz="2000" dirty="0">
                        <a:solidFill>
                          <a:schemeClr val="accent6"/>
                        </a:solidFill>
                        <a:latin typeface="Spartan"/>
                      </a:endParaRPr>
                    </a:p>
                  </a:txBody>
                  <a:tcPr/>
                </a:tc>
                <a:extLst>
                  <a:ext uri="{0D108BD9-81ED-4DB2-BD59-A6C34878D82A}">
                    <a16:rowId xmlns:a16="http://schemas.microsoft.com/office/drawing/2014/main" val="3780056926"/>
                  </a:ext>
                </a:extLst>
              </a:tr>
              <a:tr h="412852">
                <a:tc>
                  <a:txBody>
                    <a:bodyPr/>
                    <a:lstStyle/>
                    <a:p>
                      <a:r>
                        <a:rPr lang="en-US" sz="2000" dirty="0" smtClean="0">
                          <a:solidFill>
                            <a:schemeClr val="accent6"/>
                          </a:solidFill>
                          <a:latin typeface="Spartan"/>
                        </a:rPr>
                        <a:t>7.</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Bilbao, Valencia</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snow_3h</a:t>
                      </a:r>
                      <a:endParaRPr lang="en-US" sz="2000" dirty="0">
                        <a:solidFill>
                          <a:schemeClr val="accent6"/>
                        </a:solidFill>
                        <a:latin typeface="Spartan"/>
                      </a:endParaRPr>
                    </a:p>
                  </a:txBody>
                  <a:tcPr/>
                </a:tc>
                <a:extLst>
                  <a:ext uri="{0D108BD9-81ED-4DB2-BD59-A6C34878D82A}">
                    <a16:rowId xmlns:a16="http://schemas.microsoft.com/office/drawing/2014/main" val="1110709679"/>
                  </a:ext>
                </a:extLst>
              </a:tr>
            </a:tbl>
          </a:graphicData>
        </a:graphic>
      </p:graphicFrame>
    </p:spTree>
    <p:extLst>
      <p:ext uri="{BB962C8B-B14F-4D97-AF65-F5344CB8AC3E}">
        <p14:creationId xmlns:p14="http://schemas.microsoft.com/office/powerpoint/2010/main" val="30039967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Hypothesis 1</a:t>
            </a:r>
            <a:endParaRPr sz="2800"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69586" y="1552141"/>
            <a:ext cx="2199467" cy="1791546"/>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2362225" y="1551896"/>
            <a:ext cx="2204978" cy="1797057"/>
          </a:xfrm>
          <a:prstGeom prst="rect">
            <a:avLst/>
          </a:prstGeom>
        </p:spPr>
      </p:pic>
      <p:pic>
        <p:nvPicPr>
          <p:cNvPr id="6" name="Picture 5"/>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4561692" y="1544043"/>
            <a:ext cx="2281439" cy="1816182"/>
          </a:xfrm>
          <a:prstGeom prst="rect">
            <a:avLst/>
          </a:prstGeom>
        </p:spPr>
      </p:pic>
      <p:pic>
        <p:nvPicPr>
          <p:cNvPr id="7" name="Picture 6"/>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Layer>
                </a14:imgProps>
              </a:ext>
            </a:extLst>
          </a:blip>
          <a:stretch>
            <a:fillRect/>
          </a:stretch>
        </p:blipFill>
        <p:spPr>
          <a:xfrm>
            <a:off x="6766670" y="1543872"/>
            <a:ext cx="2182929" cy="1808083"/>
          </a:xfrm>
          <a:prstGeom prst="rect">
            <a:avLst/>
          </a:prstGeom>
        </p:spPr>
      </p:pic>
      <p:pic>
        <p:nvPicPr>
          <p:cNvPr id="8" name="Picture 7"/>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Layer>
                </a14:imgProps>
              </a:ext>
            </a:extLst>
          </a:blip>
          <a:stretch>
            <a:fillRect/>
          </a:stretch>
        </p:blipFill>
        <p:spPr>
          <a:xfrm>
            <a:off x="1306592" y="3340931"/>
            <a:ext cx="2182929" cy="1797058"/>
          </a:xfrm>
          <a:prstGeom prst="rect">
            <a:avLst/>
          </a:prstGeom>
        </p:spPr>
      </p:pic>
      <p:pic>
        <p:nvPicPr>
          <p:cNvPr id="9" name="Picture 8"/>
          <p:cNvPicPr>
            <a:picLocks noChangeAspect="1"/>
          </p:cNvPicPr>
          <p:nvPr/>
        </p:nvPicPr>
        <p:blipFill>
          <a:blip r:embed="rId13">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3470227" y="3343687"/>
            <a:ext cx="2182929" cy="1791545"/>
          </a:xfrm>
          <a:prstGeom prst="rect">
            <a:avLst/>
          </a:prstGeom>
        </p:spPr>
      </p:pic>
      <p:pic>
        <p:nvPicPr>
          <p:cNvPr id="10" name="Picture 9"/>
          <p:cNvPicPr>
            <a:picLocks noChangeAspect="1"/>
          </p:cNvPicPr>
          <p:nvPr/>
        </p:nvPicPr>
        <p:blipFill>
          <a:blip r:embed="rId15">
            <a:extLst>
              <a:ext uri="{BEBA8EAE-BF5A-486C-A8C5-ECC9F3942E4B}">
                <a14:imgProps xmlns:a14="http://schemas.microsoft.com/office/drawing/2010/main">
                  <a14:imgLayer r:embed="rId16">
                    <a14:imgEffect>
                      <a14:colorTemperature colorTemp="4700"/>
                    </a14:imgEffect>
                  </a14:imgLayer>
                </a14:imgProps>
              </a:ext>
            </a:extLst>
          </a:blip>
          <a:stretch>
            <a:fillRect/>
          </a:stretch>
        </p:blipFill>
        <p:spPr>
          <a:xfrm>
            <a:off x="5606300" y="3335417"/>
            <a:ext cx="2210491" cy="1808083"/>
          </a:xfrm>
          <a:prstGeom prst="rect">
            <a:avLst/>
          </a:prstGeom>
        </p:spPr>
      </p:pic>
      <mc:AlternateContent xmlns:mc="http://schemas.openxmlformats.org/markup-compatibility/2006" xmlns:a14="http://schemas.microsoft.com/office/drawing/2010/main">
        <mc:Choice Requires="a14">
          <p:sp>
            <p:nvSpPr>
              <p:cNvPr id="12" name="Google Shape;798;p50"/>
              <p:cNvSpPr txBox="1">
                <a:spLocks noGrp="1"/>
              </p:cNvSpPr>
              <p:nvPr>
                <p:ph type="title" idx="6"/>
              </p:nvPr>
            </p:nvSpPr>
            <p:spPr>
              <a:xfrm>
                <a:off x="709691" y="862699"/>
                <a:ext cx="7704000" cy="572700"/>
              </a:xfrm>
              <a:prstGeom prst="rect">
                <a:avLst/>
              </a:prstGeom>
            </p:spPr>
            <p:txBody>
              <a:bodyPr spcFirstLastPara="1" wrap="square" lIns="91425" tIns="91425" rIns="91425" bIns="91425" anchor="ctr" anchorCtr="0">
                <a:noAutofit/>
              </a:bodyPr>
              <a:lstStyle/>
              <a:p>
                <a:pPr lvl="0"/>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𝐻</m:t>
                        </m:r>
                      </m:e>
                      <m:sub>
                        <m:r>
                          <a:rPr lang="en-US" sz="2000" b="0" i="1" dirty="0" smtClean="0">
                            <a:latin typeface="Cambria Math" panose="02040503050406030204" pitchFamily="18" charset="0"/>
                          </a:rPr>
                          <m:t>0</m:t>
                        </m:r>
                      </m:sub>
                    </m:sSub>
                  </m:oMath>
                </a14:m>
                <a:r>
                  <a:rPr lang="en-US" sz="2000" b="0" dirty="0" smtClean="0">
                    <a:latin typeface="Spartan"/>
                  </a:rPr>
                  <a:t>: There </a:t>
                </a:r>
                <a:r>
                  <a:rPr lang="en-US" sz="2000" b="0" dirty="0">
                    <a:latin typeface="Spartan"/>
                  </a:rPr>
                  <a:t>is no relationship in the trend between the weather features from various cities.</a:t>
                </a:r>
                <a:endParaRPr sz="1600" dirty="0">
                  <a:latin typeface="Spartan"/>
                </a:endParaRPr>
              </a:p>
            </p:txBody>
          </p:sp>
        </mc:Choice>
        <mc:Fallback xmlns="">
          <p:sp>
            <p:nvSpPr>
              <p:cNvPr id="12" name="Google Shape;798;p50"/>
              <p:cNvSpPr txBox="1">
                <a:spLocks noGrp="1" noRot="1" noChangeAspect="1" noMove="1" noResize="1" noEditPoints="1" noAdjustHandles="1" noChangeArrowheads="1" noChangeShapeType="1" noTextEdit="1"/>
              </p:cNvSpPr>
              <p:nvPr>
                <p:ph type="title" idx="6"/>
              </p:nvPr>
            </p:nvSpPr>
            <p:spPr>
              <a:xfrm>
                <a:off x="709691" y="862699"/>
                <a:ext cx="7704000" cy="572700"/>
              </a:xfrm>
              <a:prstGeom prst="rect">
                <a:avLst/>
              </a:prstGeom>
              <a:blipFill>
                <a:blip r:embed="rId17"/>
                <a:stretch>
                  <a:fillRect t="-17204" b="-32258"/>
                </a:stretch>
              </a:blipFill>
            </p:spPr>
            <p:txBody>
              <a:bodyPr/>
              <a:lstStyle/>
              <a:p>
                <a:r>
                  <a:rPr lang="en-US">
                    <a:noFill/>
                  </a:rPr>
                  <a:t> </a:t>
                </a:r>
              </a:p>
            </p:txBody>
          </p:sp>
        </mc:Fallback>
      </mc:AlternateContent>
    </p:spTree>
    <p:extLst>
      <p:ext uri="{BB962C8B-B14F-4D97-AF65-F5344CB8AC3E}">
        <p14:creationId xmlns:p14="http://schemas.microsoft.com/office/powerpoint/2010/main" val="35181501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Hypothesis 2</a:t>
            </a:r>
            <a:endParaRPr sz="2800" dirty="0"/>
          </a:p>
        </p:txBody>
      </p:sp>
      <mc:AlternateContent xmlns:mc="http://schemas.openxmlformats.org/markup-compatibility/2006" xmlns:a14="http://schemas.microsoft.com/office/drawing/2010/main">
        <mc:Choice Requires="a14">
          <p:sp>
            <p:nvSpPr>
              <p:cNvPr id="12" name="Google Shape;798;p50"/>
              <p:cNvSpPr txBox="1">
                <a:spLocks noGrp="1"/>
              </p:cNvSpPr>
              <p:nvPr>
                <p:ph type="title" idx="6"/>
              </p:nvPr>
            </p:nvSpPr>
            <p:spPr>
              <a:xfrm>
                <a:off x="709691" y="862699"/>
                <a:ext cx="7704000" cy="572700"/>
              </a:xfrm>
              <a:prstGeom prst="rect">
                <a:avLst/>
              </a:prstGeom>
            </p:spPr>
            <p:txBody>
              <a:bodyPr spcFirstLastPara="1" wrap="square" lIns="91425" tIns="91425" rIns="91425" bIns="91425" anchor="ctr" anchorCtr="0">
                <a:noAutofit/>
              </a:bodyPr>
              <a:lstStyle/>
              <a:p>
                <a:pPr lvl="0"/>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𝐻</m:t>
                        </m:r>
                      </m:e>
                      <m:sub>
                        <m:r>
                          <a:rPr lang="en-US" sz="2000" b="0" i="1" dirty="0" smtClean="0">
                            <a:latin typeface="Cambria Math" panose="02040503050406030204" pitchFamily="18" charset="0"/>
                          </a:rPr>
                          <m:t>0</m:t>
                        </m:r>
                      </m:sub>
                    </m:sSub>
                  </m:oMath>
                </a14:m>
                <a:r>
                  <a:rPr lang="en-US" sz="2000" b="0" dirty="0" smtClean="0">
                    <a:latin typeface="Spartan"/>
                  </a:rPr>
                  <a:t>: </a:t>
                </a:r>
                <a:r>
                  <a:rPr lang="en-US" sz="2000" b="0" dirty="0">
                    <a:latin typeface="Spartan"/>
                  </a:rPr>
                  <a:t>There is no relationship between the target variable (load shortfall) and the predictors.</a:t>
                </a:r>
                <a:endParaRPr sz="2000" dirty="0">
                  <a:latin typeface="Spartan"/>
                </a:endParaRPr>
              </a:p>
            </p:txBody>
          </p:sp>
        </mc:Choice>
        <mc:Fallback xmlns="">
          <p:sp>
            <p:nvSpPr>
              <p:cNvPr id="12" name="Google Shape;798;p50"/>
              <p:cNvSpPr txBox="1">
                <a:spLocks noGrp="1" noRot="1" noChangeAspect="1" noMove="1" noResize="1" noEditPoints="1" noAdjustHandles="1" noChangeArrowheads="1" noChangeShapeType="1" noTextEdit="1"/>
              </p:cNvSpPr>
              <p:nvPr>
                <p:ph type="title" idx="6"/>
              </p:nvPr>
            </p:nvSpPr>
            <p:spPr>
              <a:xfrm>
                <a:off x="709691" y="862699"/>
                <a:ext cx="7704000" cy="572700"/>
              </a:xfrm>
              <a:prstGeom prst="rect">
                <a:avLst/>
              </a:prstGeom>
              <a:blipFill>
                <a:blip r:embed="rId3"/>
                <a:stretch>
                  <a:fillRect t="-17204" b="-32258"/>
                </a:stretch>
              </a:blipFill>
            </p:spPr>
            <p:txBody>
              <a:bodyPr/>
              <a:lstStyle/>
              <a:p>
                <a:r>
                  <a:rPr lang="en-US">
                    <a:noFill/>
                  </a:rPr>
                  <a:t> </a:t>
                </a:r>
              </a:p>
            </p:txBody>
          </p:sp>
        </mc:Fallback>
      </mc:AlternateContent>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096382" y="1435399"/>
            <a:ext cx="6930617" cy="3708101"/>
          </a:xfrm>
          <a:prstGeom prst="rect">
            <a:avLst/>
          </a:prstGeom>
        </p:spPr>
      </p:pic>
    </p:spTree>
    <p:extLst>
      <p:ext uri="{BB962C8B-B14F-4D97-AF65-F5344CB8AC3E}">
        <p14:creationId xmlns:p14="http://schemas.microsoft.com/office/powerpoint/2010/main" val="2493250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56256" y="1190821"/>
            <a:ext cx="1568874" cy="1556188"/>
          </a:xfrm>
          <a:prstGeom prst="rect">
            <a:avLst/>
          </a:prstGeom>
        </p:spPr>
      </p:pic>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525041" y="3051239"/>
            <a:ext cx="1685861" cy="1632171"/>
          </a:xfrm>
          <a:prstGeom prst="rect">
            <a:avLst/>
          </a:prstGeom>
        </p:spPr>
      </p:pic>
      <p:sp>
        <p:nvSpPr>
          <p:cNvPr id="1051" name="Google Shape;1051;p61"/>
          <p:cNvSpPr txBox="1">
            <a:spLocks noGrp="1"/>
          </p:cNvSpPr>
          <p:nvPr>
            <p:ph type="subTitle" idx="1"/>
          </p:nvPr>
        </p:nvSpPr>
        <p:spPr>
          <a:xfrm>
            <a:off x="5542650" y="3399075"/>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303302" y="1452088"/>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5542650" y="4013100"/>
            <a:ext cx="2907600"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Technical </a:t>
            </a:r>
            <a:r>
              <a:rPr lang="en" dirty="0" smtClean="0"/>
              <a:t>Adviser</a:t>
            </a:r>
            <a:endParaRPr dirty="0"/>
          </a:p>
        </p:txBody>
      </p:sp>
      <p:sp>
        <p:nvSpPr>
          <p:cNvPr id="1054" name="Google Shape;1054;p61"/>
          <p:cNvSpPr txBox="1">
            <a:spLocks noGrp="1"/>
          </p:cNvSpPr>
          <p:nvPr>
            <p:ph type="subTitle" idx="4"/>
          </p:nvPr>
        </p:nvSpPr>
        <p:spPr>
          <a:xfrm>
            <a:off x="2303302" y="2066123"/>
            <a:ext cx="2907600"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Specialist</a:t>
            </a:r>
            <a:endParaRPr dirty="0"/>
          </a:p>
        </p:txBody>
      </p:sp>
      <p:sp>
        <p:nvSpPr>
          <p:cNvPr id="1055" name="Google Shape;1055;p61"/>
          <p:cNvSpPr txBox="1">
            <a:spLocks noGrp="1"/>
          </p:cNvSpPr>
          <p:nvPr>
            <p:ph type="title"/>
          </p:nvPr>
        </p:nvSpPr>
        <p:spPr>
          <a:xfrm>
            <a:off x="720000" y="33060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210902" y="1142114"/>
            <a:ext cx="1568874" cy="1602980"/>
          </a:xfrm>
          <a:prstGeom prst="rect">
            <a:avLst/>
          </a:prstGeom>
        </p:spPr>
      </p:pic>
      <p:sp>
        <p:nvSpPr>
          <p:cNvPr id="10" name="Google Shape;1052;p61"/>
          <p:cNvSpPr txBox="1">
            <a:spLocks/>
          </p:cNvSpPr>
          <p:nvPr/>
        </p:nvSpPr>
        <p:spPr>
          <a:xfrm>
            <a:off x="6957948" y="1452088"/>
            <a:ext cx="2186052"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6957948" y="2066123"/>
            <a:ext cx="2186052"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spTree>
    <p:extLst>
      <p:ext uri="{BB962C8B-B14F-4D97-AF65-F5344CB8AC3E}">
        <p14:creationId xmlns:p14="http://schemas.microsoft.com/office/powerpoint/2010/main" val="25165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4"/>
                                        </p:tgtEl>
                                      </p:cBhvr>
                                      <p:by x="120000" y="120000"/>
                                    </p:animScale>
                                  </p:childTnLst>
                                </p:cTn>
                              </p:par>
                              <p:par>
                                <p:cTn id="7" presetID="9" presetClass="emph" presetSubtype="0" nodeType="withEffect">
                                  <p:stCondLst>
                                    <p:cond delay="0"/>
                                  </p:stCondLst>
                                  <p:childTnLst>
                                    <p:set>
                                      <p:cBhvr rctx="PPT">
                                        <p:cTn id="8" dur="indefinite"/>
                                        <p:tgtEl>
                                          <p:spTgt spid="3"/>
                                        </p:tgtEl>
                                        <p:attrNameLst>
                                          <p:attrName>style.opacity</p:attrName>
                                        </p:attrNameLst>
                                      </p:cBhvr>
                                      <p:to>
                                        <p:strVal val="0.25"/>
                                      </p:to>
                                    </p:set>
                                    <p:animEffect filter="image" prLst="opacity: 0.25">
                                      <p:cBhvr rctx="IE">
                                        <p:cTn id="9" dur="indefinite"/>
                                        <p:tgtEl>
                                          <p:spTgt spid="3"/>
                                        </p:tgtEl>
                                      </p:cBhvr>
                                    </p:animEffect>
                                  </p:childTnLst>
                                </p:cTn>
                              </p:par>
                              <p:par>
                                <p:cTn id="10" presetID="9" presetClass="emph" presetSubtype="0" grpId="0" nodeType="withEffect">
                                  <p:stCondLst>
                                    <p:cond delay="0"/>
                                  </p:stCondLst>
                                  <p:childTnLst>
                                    <p:set>
                                      <p:cBhvr rctx="PPT">
                                        <p:cTn id="11" dur="indefinite"/>
                                        <p:tgtEl>
                                          <p:spTgt spid="1052">
                                            <p:txEl>
                                              <p:pRg st="0" end="0"/>
                                            </p:txEl>
                                          </p:spTgt>
                                        </p:tgtEl>
                                        <p:attrNameLst>
                                          <p:attrName>style.opacity</p:attrName>
                                        </p:attrNameLst>
                                      </p:cBhvr>
                                      <p:to>
                                        <p:strVal val="0.25"/>
                                      </p:to>
                                    </p:set>
                                    <p:animEffect filter="image" prLst="opacity: 0.25">
                                      <p:cBhvr rctx="IE">
                                        <p:cTn id="12" dur="indefinite"/>
                                        <p:tgtEl>
                                          <p:spTgt spid="1052">
                                            <p:txEl>
                                              <p:pRg st="0" end="0"/>
                                            </p:txEl>
                                          </p:spTgt>
                                        </p:tgtEl>
                                      </p:cBhvr>
                                    </p:animEffect>
                                  </p:childTnLst>
                                </p:cTn>
                              </p:par>
                              <p:par>
                                <p:cTn id="13" presetID="9" presetClass="emph" presetSubtype="0" grpId="0" nodeType="withEffect">
                                  <p:stCondLst>
                                    <p:cond delay="0"/>
                                  </p:stCondLst>
                                  <p:childTnLst>
                                    <p:set>
                                      <p:cBhvr rctx="PPT">
                                        <p:cTn id="14" dur="indefinite"/>
                                        <p:tgtEl>
                                          <p:spTgt spid="1054">
                                            <p:txEl>
                                              <p:pRg st="0" end="0"/>
                                            </p:txEl>
                                          </p:spTgt>
                                        </p:tgtEl>
                                        <p:attrNameLst>
                                          <p:attrName>style.opacity</p:attrName>
                                        </p:attrNameLst>
                                      </p:cBhvr>
                                      <p:to>
                                        <p:strVal val="0.25"/>
                                      </p:to>
                                    </p:set>
                                    <p:animEffect filter="image" prLst="opacity: 0.25">
                                      <p:cBhvr rctx="IE">
                                        <p:cTn id="15" dur="indefinite"/>
                                        <p:tgtEl>
                                          <p:spTgt spid="1054">
                                            <p:txEl>
                                              <p:pRg st="0" end="0"/>
                                            </p:txEl>
                                          </p:spTgt>
                                        </p:tgtEl>
                                      </p:cBhvr>
                                    </p:animEffect>
                                  </p:childTnLst>
                                </p:cTn>
                              </p:par>
                              <p:par>
                                <p:cTn id="16" presetID="9" presetClass="emph" presetSubtype="0" nodeType="withEffect">
                                  <p:stCondLst>
                                    <p:cond delay="0"/>
                                  </p:stCondLst>
                                  <p:childTnLst>
                                    <p:set>
                                      <p:cBhvr rctx="PPT">
                                        <p:cTn id="17" dur="indefinite"/>
                                        <p:tgtEl>
                                          <p:spTgt spid="2"/>
                                        </p:tgtEl>
                                        <p:attrNameLst>
                                          <p:attrName>style.opacity</p:attrName>
                                        </p:attrNameLst>
                                      </p:cBhvr>
                                      <p:to>
                                        <p:strVal val="0.25"/>
                                      </p:to>
                                    </p:set>
                                    <p:animEffect filter="image" prLst="opacity: 0.25">
                                      <p:cBhvr rctx="IE">
                                        <p:cTn id="18" dur="indefinite"/>
                                        <p:tgtEl>
                                          <p:spTgt spid="2"/>
                                        </p:tgtEl>
                                      </p:cBhvr>
                                    </p:animEffect>
                                  </p:childTnLst>
                                </p:cTn>
                              </p:par>
                              <p:par>
                                <p:cTn id="19" presetID="9" presetClass="emph" presetSubtype="0" grpId="0" nodeType="withEffect">
                                  <p:stCondLst>
                                    <p:cond delay="0"/>
                                  </p:stCondLst>
                                  <p:childTnLst>
                                    <p:set>
                                      <p:cBhvr rctx="PPT">
                                        <p:cTn id="20" dur="indefinite"/>
                                        <p:tgtEl>
                                          <p:spTgt spid="1051">
                                            <p:txEl>
                                              <p:pRg st="0" end="0"/>
                                            </p:txEl>
                                          </p:spTgt>
                                        </p:tgtEl>
                                        <p:attrNameLst>
                                          <p:attrName>style.opacity</p:attrName>
                                        </p:attrNameLst>
                                      </p:cBhvr>
                                      <p:to>
                                        <p:strVal val="0.25"/>
                                      </p:to>
                                    </p:set>
                                    <p:animEffect filter="image" prLst="opacity: 0.25">
                                      <p:cBhvr rctx="IE">
                                        <p:cTn id="21" dur="indefinite"/>
                                        <p:tgtEl>
                                          <p:spTgt spid="1051">
                                            <p:txEl>
                                              <p:pRg st="0" end="0"/>
                                            </p:txEl>
                                          </p:spTgt>
                                        </p:tgtEl>
                                      </p:cBhvr>
                                    </p:animEffect>
                                  </p:childTnLst>
                                </p:cTn>
                              </p:par>
                              <p:par>
                                <p:cTn id="22" presetID="9" presetClass="emph" presetSubtype="0" grpId="0" nodeType="withEffect">
                                  <p:stCondLst>
                                    <p:cond delay="0"/>
                                  </p:stCondLst>
                                  <p:childTnLst>
                                    <p:set>
                                      <p:cBhvr rctx="PPT">
                                        <p:cTn id="23" dur="indefinite"/>
                                        <p:tgtEl>
                                          <p:spTgt spid="1053">
                                            <p:txEl>
                                              <p:pRg st="0" end="0"/>
                                            </p:txEl>
                                          </p:spTgt>
                                        </p:tgtEl>
                                        <p:attrNameLst>
                                          <p:attrName>style.opacity</p:attrName>
                                        </p:attrNameLst>
                                      </p:cBhvr>
                                      <p:to>
                                        <p:strVal val="0.25"/>
                                      </p:to>
                                    </p:set>
                                    <p:animEffect filter="image" prLst="opacity: 0.25">
                                      <p:cBhvr rctx="IE">
                                        <p:cTn id="24" dur="indefinite"/>
                                        <p:tgtEl>
                                          <p:spTgt spid="1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build="p"/>
      <p:bldP spid="1052" grpId="0" build="p"/>
      <p:bldP spid="1053" grpId="0" build="p"/>
      <p:bldP spid="105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1"/>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dirty="0" smtClean="0"/>
              <a:t>Data cleaing and feature Engineering</a:t>
            </a:r>
            <a:endParaRPr sz="35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6" name="Google Shape;816;p52"/>
          <p:cNvSpPr txBox="1">
            <a:spLocks noGrp="1"/>
          </p:cNvSpPr>
          <p:nvPr>
            <p:ph type="subTitle" idx="1"/>
          </p:nvPr>
        </p:nvSpPr>
        <p:spPr>
          <a:xfrm>
            <a:off x="719999" y="761999"/>
            <a:ext cx="7656357" cy="4295423"/>
          </a:xfrm>
          <a:prstGeom prst="rect">
            <a:avLst/>
          </a:prstGeom>
        </p:spPr>
        <p:txBody>
          <a:bodyPr spcFirstLastPara="1" wrap="square" lIns="91425" tIns="91425" rIns="91425" bIns="91425" anchor="ctr" anchorCtr="0">
            <a:noAutofit/>
          </a:bodyPr>
          <a:lstStyle/>
          <a:p>
            <a:pPr marL="342900" lvl="0" indent="-342900" algn="l">
              <a:lnSpc>
                <a:spcPct val="150000"/>
              </a:lnSpc>
              <a:buFont typeface="Arial" panose="020B0604020202020204" pitchFamily="34" charset="0"/>
              <a:buChar char="•"/>
            </a:pPr>
            <a:r>
              <a:rPr lang="en-US" dirty="0" smtClean="0"/>
              <a:t>Missing values in Valencia pressure was replaced </a:t>
            </a:r>
            <a:r>
              <a:rPr lang="en-US" dirty="0"/>
              <a:t>with mean()</a:t>
            </a:r>
          </a:p>
          <a:p>
            <a:pPr marL="342900" lvl="0" indent="-342900" algn="l">
              <a:lnSpc>
                <a:spcPct val="150000"/>
              </a:lnSpc>
              <a:buFont typeface="Arial" panose="020B0604020202020204" pitchFamily="34" charset="0"/>
              <a:buChar char="•"/>
            </a:pPr>
            <a:r>
              <a:rPr lang="en-US" dirty="0"/>
              <a:t>Convert </a:t>
            </a:r>
            <a:r>
              <a:rPr lang="en-US" dirty="0" smtClean="0"/>
              <a:t>time feature </a:t>
            </a:r>
            <a:r>
              <a:rPr lang="en-US" dirty="0"/>
              <a:t>with object datatype to numeric datatype</a:t>
            </a:r>
          </a:p>
          <a:p>
            <a:pPr marL="342900" lvl="0" indent="-342900" algn="l">
              <a:lnSpc>
                <a:spcPct val="150000"/>
              </a:lnSpc>
              <a:buFont typeface="Arial" panose="020B0604020202020204" pitchFamily="34" charset="0"/>
              <a:buChar char="•"/>
            </a:pPr>
            <a:r>
              <a:rPr lang="en-US" dirty="0"/>
              <a:t>Breaking down the time feature in to different features such as Year, Month, Day </a:t>
            </a:r>
            <a:r>
              <a:rPr lang="en-US" dirty="0" err="1"/>
              <a:t>etc</a:t>
            </a:r>
            <a:endParaRPr lang="en-US" dirty="0"/>
          </a:p>
          <a:p>
            <a:pPr marL="342900" lvl="0" indent="-342900" algn="l">
              <a:lnSpc>
                <a:spcPct val="150000"/>
              </a:lnSpc>
              <a:buFont typeface="Arial" panose="020B0604020202020204" pitchFamily="34" charset="0"/>
              <a:buChar char="•"/>
            </a:pPr>
            <a:r>
              <a:rPr lang="en-US" dirty="0"/>
              <a:t>Removing </a:t>
            </a:r>
            <a:r>
              <a:rPr lang="en-US" dirty="0" smtClean="0"/>
              <a:t>unnecessary </a:t>
            </a:r>
            <a:r>
              <a:rPr lang="en-US" dirty="0"/>
              <a:t>column(s)</a:t>
            </a:r>
          </a:p>
          <a:p>
            <a:pPr marL="342900" lvl="0" indent="-342900" algn="l">
              <a:lnSpc>
                <a:spcPct val="150000"/>
              </a:lnSpc>
              <a:buFont typeface="Arial" panose="020B0604020202020204" pitchFamily="34" charset="0"/>
              <a:buChar char="•"/>
            </a:pPr>
            <a:r>
              <a:rPr lang="en-US" dirty="0"/>
              <a:t>Removing correlated column(s)</a:t>
            </a:r>
          </a:p>
          <a:p>
            <a:pPr marL="342900" lvl="0" indent="-342900" algn="l">
              <a:lnSpc>
                <a:spcPct val="150000"/>
              </a:lnSpc>
              <a:buFont typeface="Arial" panose="020B0604020202020204" pitchFamily="34" charset="0"/>
              <a:buChar char="•"/>
            </a:pPr>
            <a:r>
              <a:rPr lang="en-US" dirty="0"/>
              <a:t>Removing outliers for some features(Scaling)</a:t>
            </a:r>
            <a:endParaRPr dirty="0"/>
          </a:p>
        </p:txBody>
      </p:sp>
      <p:sp>
        <p:nvSpPr>
          <p:cNvPr id="7" name="TextBox 6"/>
          <p:cNvSpPr txBox="1"/>
          <p:nvPr/>
        </p:nvSpPr>
        <p:spPr>
          <a:xfrm>
            <a:off x="1043354" y="238779"/>
            <a:ext cx="6600092" cy="523220"/>
          </a:xfrm>
          <a:prstGeom prst="rect">
            <a:avLst/>
          </a:prstGeom>
          <a:noFill/>
        </p:spPr>
        <p:txBody>
          <a:bodyPr wrap="square" rtlCol="0">
            <a:spAutoFit/>
          </a:bodyPr>
          <a:lstStyle/>
          <a:p>
            <a:r>
              <a:rPr lang="en" sz="2800" dirty="0" smtClean="0">
                <a:solidFill>
                  <a:schemeClr val="accent6"/>
                </a:solidFill>
                <a:latin typeface="Righteous" panose="020B0604020202020204" charset="0"/>
              </a:rPr>
              <a:t>Data cleaning/engineering proceedure</a:t>
            </a:r>
            <a:endParaRPr lang="en-US" sz="2800" dirty="0">
              <a:solidFill>
                <a:schemeClr val="accent6"/>
              </a:solidFill>
              <a:latin typeface="Righteous"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1710572" y="1538376"/>
            <a:ext cx="2946400" cy="21327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smtClean="0"/>
              <a:t>05.</a:t>
            </a:r>
            <a:br>
              <a:rPr lang="en" sz="4800" dirty="0" smtClean="0"/>
            </a:br>
            <a:r>
              <a:rPr lang="en" dirty="0" smtClean="0"/>
              <a:t/>
            </a:r>
            <a:br>
              <a:rPr lang="en" dirty="0" smtClean="0"/>
            </a:br>
            <a:r>
              <a:rPr lang="en" dirty="0" smtClean="0"/>
              <a:t>Model Presentation</a:t>
            </a:r>
            <a:endParaRPr dirty="0"/>
          </a:p>
        </p:txBody>
      </p:sp>
      <p:grpSp>
        <p:nvGrpSpPr>
          <p:cNvPr id="1025" name="Google Shape;1025;p58"/>
          <p:cNvGrpSpPr/>
          <p:nvPr/>
        </p:nvGrpSpPr>
        <p:grpSpPr>
          <a:xfrm>
            <a:off x="4771375" y="1637258"/>
            <a:ext cx="3409428" cy="2448472"/>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3" name="Picture 2"/>
          <p:cNvPicPr>
            <a:picLocks noChangeAspect="1"/>
          </p:cNvPicPr>
          <p:nvPr/>
        </p:nvPicPr>
        <p:blipFill>
          <a:blip r:embed="rId3"/>
          <a:stretch>
            <a:fillRect/>
          </a:stretch>
        </p:blipFill>
        <p:spPr>
          <a:xfrm>
            <a:off x="4888472" y="1759725"/>
            <a:ext cx="3177900" cy="1788932"/>
          </a:xfrm>
          <a:prstGeom prst="rect">
            <a:avLst/>
          </a:prstGeom>
        </p:spPr>
      </p:pic>
      <p:sp>
        <p:nvSpPr>
          <p:cNvPr id="4" name="Rectangle 3"/>
          <p:cNvSpPr/>
          <p:nvPr/>
        </p:nvSpPr>
        <p:spPr>
          <a:xfrm>
            <a:off x="4888472" y="1759725"/>
            <a:ext cx="3177900" cy="1788932"/>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42" name="Google Shape;842;p53"/>
          <p:cNvSpPr txBox="1">
            <a:spLocks noGrp="1"/>
          </p:cNvSpPr>
          <p:nvPr>
            <p:ph type="title" idx="6"/>
          </p:nvPr>
        </p:nvSpPr>
        <p:spPr>
          <a:xfrm>
            <a:off x="1912141" y="792743"/>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Load shortfall 3h</a:t>
            </a:r>
            <a:endParaRPr dirty="0"/>
          </a:p>
        </p:txBody>
      </p:sp>
      <p:sp>
        <p:nvSpPr>
          <p:cNvPr id="843" name="Google Shape;843;p53"/>
          <p:cNvSpPr txBox="1">
            <a:spLocks noGrp="1"/>
          </p:cNvSpPr>
          <p:nvPr>
            <p:ph type="subTitle" idx="7"/>
          </p:nvPr>
        </p:nvSpPr>
        <p:spPr>
          <a:xfrm>
            <a:off x="1912166" y="1226868"/>
            <a:ext cx="6419034" cy="77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000" dirty="0" smtClean="0"/>
              <a:t>Our target variable is a time series data hence requires some time series model.</a:t>
            </a:r>
            <a:endParaRPr sz="2000" dirty="0"/>
          </a:p>
        </p:txBody>
      </p:sp>
      <p:sp>
        <p:nvSpPr>
          <p:cNvPr id="847" name="Google Shape;847;p53"/>
          <p:cNvSpPr/>
          <p:nvPr/>
        </p:nvSpPr>
        <p:spPr>
          <a:xfrm>
            <a:off x="1121641" y="976240"/>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1274425" y="1135893"/>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842;p53"/>
          <p:cNvSpPr txBox="1">
            <a:spLocks noGrp="1"/>
          </p:cNvSpPr>
          <p:nvPr>
            <p:ph type="title" idx="6"/>
          </p:nvPr>
        </p:nvSpPr>
        <p:spPr>
          <a:xfrm>
            <a:off x="1912141" y="2289614"/>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Why time series?</a:t>
            </a:r>
            <a:endParaRPr dirty="0"/>
          </a:p>
        </p:txBody>
      </p:sp>
      <p:sp>
        <p:nvSpPr>
          <p:cNvPr id="56" name="Google Shape;843;p53"/>
          <p:cNvSpPr txBox="1">
            <a:spLocks noGrp="1"/>
          </p:cNvSpPr>
          <p:nvPr>
            <p:ph type="subTitle" idx="7"/>
          </p:nvPr>
        </p:nvSpPr>
        <p:spPr>
          <a:xfrm>
            <a:off x="1912166" y="2723738"/>
            <a:ext cx="6723834" cy="2419762"/>
          </a:xfrm>
          <a:prstGeom prst="rect">
            <a:avLst/>
          </a:prstGeom>
        </p:spPr>
        <p:txBody>
          <a:bodyPr spcFirstLastPara="1" wrap="square" lIns="91425" tIns="91425" rIns="91425" bIns="91425" anchor="t" anchorCtr="0">
            <a:noAutofit/>
          </a:bodyPr>
          <a:lstStyle/>
          <a:p>
            <a:pPr marL="0" lvl="0" indent="0" algn="l">
              <a:lnSpc>
                <a:spcPct val="150000"/>
              </a:lnSpc>
            </a:pPr>
            <a:r>
              <a:rPr lang="en-US" sz="2000" dirty="0" smtClean="0"/>
              <a:t>It’s time series because it’s a </a:t>
            </a:r>
            <a:r>
              <a:rPr lang="en-US" sz="2000" dirty="0"/>
              <a:t>sequence of observations taken sequentially in </a:t>
            </a:r>
            <a:r>
              <a:rPr lang="en-US" sz="2000" dirty="0" smtClean="0"/>
              <a:t>time with the following components:</a:t>
            </a:r>
          </a:p>
          <a:p>
            <a:pPr marL="342900" lvl="0" indent="-342900" algn="l">
              <a:lnSpc>
                <a:spcPct val="150000"/>
              </a:lnSpc>
              <a:buFont typeface="Arial" panose="020B0604020202020204" pitchFamily="34" charset="0"/>
              <a:buChar char="•"/>
            </a:pPr>
            <a:r>
              <a:rPr lang="en-US" sz="2000" dirty="0" smtClean="0"/>
              <a:t>Trend</a:t>
            </a:r>
          </a:p>
          <a:p>
            <a:pPr marL="342900" lvl="0" indent="-342900" algn="l">
              <a:lnSpc>
                <a:spcPct val="150000"/>
              </a:lnSpc>
              <a:buFont typeface="Arial" panose="020B0604020202020204" pitchFamily="34" charset="0"/>
              <a:buChar char="•"/>
            </a:pPr>
            <a:r>
              <a:rPr lang="en-US" sz="2000" dirty="0" smtClean="0"/>
              <a:t>Seasonality</a:t>
            </a:r>
          </a:p>
          <a:p>
            <a:pPr marL="342900" lvl="0" indent="-342900" algn="l">
              <a:lnSpc>
                <a:spcPct val="150000"/>
              </a:lnSpc>
              <a:buFont typeface="Arial" panose="020B0604020202020204" pitchFamily="34" charset="0"/>
              <a:buChar char="•"/>
            </a:pPr>
            <a:r>
              <a:rPr lang="en-US" sz="2000" dirty="0" smtClean="0"/>
              <a:t>Irregularity</a:t>
            </a:r>
            <a:endParaRPr sz="2000" dirty="0"/>
          </a:p>
        </p:txBody>
      </p:sp>
      <p:sp>
        <p:nvSpPr>
          <p:cNvPr id="57" name="Google Shape;847;p53"/>
          <p:cNvSpPr/>
          <p:nvPr/>
        </p:nvSpPr>
        <p:spPr>
          <a:xfrm>
            <a:off x="1121641" y="2473111"/>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7;p53"/>
          <p:cNvSpPr/>
          <p:nvPr/>
        </p:nvSpPr>
        <p:spPr>
          <a:xfrm>
            <a:off x="1274425" y="2632764"/>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5"/>
                                        </p:tgtEl>
                                        <p:attrNameLst>
                                          <p:attrName>style.opacity</p:attrName>
                                        </p:attrNameLst>
                                      </p:cBhvr>
                                      <p:to>
                                        <p:strVal val="0.25"/>
                                      </p:to>
                                    </p:set>
                                    <p:animEffect filter="image" prLst="opacity: 0.25">
                                      <p:cBhvr rctx="IE">
                                        <p:cTn id="7" dur="indefinite"/>
                                        <p:tgtEl>
                                          <p:spTgt spid="55"/>
                                        </p:tgtEl>
                                      </p:cBhvr>
                                    </p:animEffect>
                                  </p:childTnLst>
                                </p:cTn>
                              </p:par>
                              <p:par>
                                <p:cTn id="8" presetID="9" presetClass="emph" presetSubtype="0" grpId="0" nodeType="withEffect">
                                  <p:stCondLst>
                                    <p:cond delay="0"/>
                                  </p:stCondLst>
                                  <p:childTnLst>
                                    <p:set>
                                      <p:cBhvr rctx="PPT">
                                        <p:cTn id="9" dur="indefinite"/>
                                        <p:tgtEl>
                                          <p:spTgt spid="58"/>
                                        </p:tgtEl>
                                        <p:attrNameLst>
                                          <p:attrName>style.opacity</p:attrName>
                                        </p:attrNameLst>
                                      </p:cBhvr>
                                      <p:to>
                                        <p:strVal val="0.25"/>
                                      </p:to>
                                    </p:set>
                                    <p:animEffect filter="image" prLst="opacity: 0.25">
                                      <p:cBhvr rctx="IE">
                                        <p:cTn id="10" dur="indefinite"/>
                                        <p:tgtEl>
                                          <p:spTgt spid="58"/>
                                        </p:tgtEl>
                                      </p:cBhvr>
                                    </p:animEffect>
                                  </p:childTnLst>
                                </p:cTn>
                              </p:par>
                              <p:par>
                                <p:cTn id="11" presetID="9" presetClass="emph" presetSubtype="0" grpId="0" nodeType="withEffect">
                                  <p:stCondLst>
                                    <p:cond delay="0"/>
                                  </p:stCondLst>
                                  <p:childTnLst>
                                    <p:set>
                                      <p:cBhvr rctx="PPT">
                                        <p:cTn id="12" dur="indefinite"/>
                                        <p:tgtEl>
                                          <p:spTgt spid="57"/>
                                        </p:tgtEl>
                                        <p:attrNameLst>
                                          <p:attrName>style.opacity</p:attrName>
                                        </p:attrNameLst>
                                      </p:cBhvr>
                                      <p:to>
                                        <p:strVal val="0.25"/>
                                      </p:to>
                                    </p:set>
                                    <p:animEffect filter="image" prLst="opacity: 0.25">
                                      <p:cBhvr rctx="IE">
                                        <p:cTn id="13" dur="indefinite"/>
                                        <p:tgtEl>
                                          <p:spTgt spid="57"/>
                                        </p:tgtEl>
                                      </p:cBhvr>
                                    </p:animEffect>
                                  </p:childTnLst>
                                </p:cTn>
                              </p:par>
                              <p:par>
                                <p:cTn id="14" presetID="9" presetClass="emph" presetSubtype="0" grpId="0" nodeType="withEffect">
                                  <p:stCondLst>
                                    <p:cond delay="0"/>
                                  </p:stCondLst>
                                  <p:childTnLst>
                                    <p:set>
                                      <p:cBhvr rctx="PPT">
                                        <p:cTn id="15" dur="indefinite"/>
                                        <p:tgtEl>
                                          <p:spTgt spid="56">
                                            <p:txEl>
                                              <p:pRg st="0" end="0"/>
                                            </p:txEl>
                                          </p:spTgt>
                                        </p:tgtEl>
                                        <p:attrNameLst>
                                          <p:attrName>style.opacity</p:attrName>
                                        </p:attrNameLst>
                                      </p:cBhvr>
                                      <p:to>
                                        <p:strVal val="0.25"/>
                                      </p:to>
                                    </p:set>
                                    <p:animEffect filter="image" prLst="opacity: 0.25">
                                      <p:cBhvr rctx="IE">
                                        <p:cTn id="16" dur="indefinite"/>
                                        <p:tgtEl>
                                          <p:spTgt spid="56">
                                            <p:txEl>
                                              <p:pRg st="0" end="0"/>
                                            </p:txEl>
                                          </p:spTgt>
                                        </p:tgtEl>
                                      </p:cBhvr>
                                    </p:animEffect>
                                  </p:childTnLst>
                                </p:cTn>
                              </p:par>
                              <p:par>
                                <p:cTn id="17" presetID="9" presetClass="emph" presetSubtype="0" grpId="0" nodeType="withEffect">
                                  <p:stCondLst>
                                    <p:cond delay="0"/>
                                  </p:stCondLst>
                                  <p:childTnLst>
                                    <p:set>
                                      <p:cBhvr rctx="PPT">
                                        <p:cTn id="18" dur="indefinite"/>
                                        <p:tgtEl>
                                          <p:spTgt spid="56">
                                            <p:txEl>
                                              <p:pRg st="1" end="1"/>
                                            </p:txEl>
                                          </p:spTgt>
                                        </p:tgtEl>
                                        <p:attrNameLst>
                                          <p:attrName>style.opacity</p:attrName>
                                        </p:attrNameLst>
                                      </p:cBhvr>
                                      <p:to>
                                        <p:strVal val="0.25"/>
                                      </p:to>
                                    </p:set>
                                    <p:animEffect filter="image" prLst="opacity: 0.25">
                                      <p:cBhvr rctx="IE">
                                        <p:cTn id="19" dur="indefinite"/>
                                        <p:tgtEl>
                                          <p:spTgt spid="56">
                                            <p:txEl>
                                              <p:pRg st="1" end="1"/>
                                            </p:txEl>
                                          </p:spTgt>
                                        </p:tgtEl>
                                      </p:cBhvr>
                                    </p:animEffect>
                                  </p:childTnLst>
                                </p:cTn>
                              </p:par>
                              <p:par>
                                <p:cTn id="20" presetID="9" presetClass="emph" presetSubtype="0" grpId="0" nodeType="withEffect">
                                  <p:stCondLst>
                                    <p:cond delay="0"/>
                                  </p:stCondLst>
                                  <p:childTnLst>
                                    <p:set>
                                      <p:cBhvr rctx="PPT">
                                        <p:cTn id="21" dur="indefinite"/>
                                        <p:tgtEl>
                                          <p:spTgt spid="56">
                                            <p:txEl>
                                              <p:pRg st="2" end="2"/>
                                            </p:txEl>
                                          </p:spTgt>
                                        </p:tgtEl>
                                        <p:attrNameLst>
                                          <p:attrName>style.opacity</p:attrName>
                                        </p:attrNameLst>
                                      </p:cBhvr>
                                      <p:to>
                                        <p:strVal val="0.25"/>
                                      </p:to>
                                    </p:set>
                                    <p:animEffect filter="image" prLst="opacity: 0.25">
                                      <p:cBhvr rctx="IE">
                                        <p:cTn id="22" dur="indefinite"/>
                                        <p:tgtEl>
                                          <p:spTgt spid="56">
                                            <p:txEl>
                                              <p:pRg st="2" end="2"/>
                                            </p:txEl>
                                          </p:spTgt>
                                        </p:tgtEl>
                                      </p:cBhvr>
                                    </p:animEffect>
                                  </p:childTnLst>
                                </p:cTn>
                              </p:par>
                              <p:par>
                                <p:cTn id="23" presetID="9" presetClass="emph" presetSubtype="0" grpId="0" nodeType="withEffect">
                                  <p:stCondLst>
                                    <p:cond delay="0"/>
                                  </p:stCondLst>
                                  <p:childTnLst>
                                    <p:set>
                                      <p:cBhvr rctx="PPT">
                                        <p:cTn id="24" dur="indefinite"/>
                                        <p:tgtEl>
                                          <p:spTgt spid="56">
                                            <p:txEl>
                                              <p:pRg st="3" end="3"/>
                                            </p:txEl>
                                          </p:spTgt>
                                        </p:tgtEl>
                                        <p:attrNameLst>
                                          <p:attrName>style.opacity</p:attrName>
                                        </p:attrNameLst>
                                      </p:cBhvr>
                                      <p:to>
                                        <p:strVal val="0.25"/>
                                      </p:to>
                                    </p:set>
                                    <p:animEffect filter="image" prLst="opacity: 0.25">
                                      <p:cBhvr rctx="IE">
                                        <p:cTn id="25" dur="indefinite"/>
                                        <p:tgtEl>
                                          <p:spTgt spid="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build="p"/>
      <p:bldP spid="57" grpId="0" animBg="1"/>
      <p:bldP spid="5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42" name="Google Shape;842;p53"/>
          <p:cNvSpPr txBox="1">
            <a:spLocks noGrp="1"/>
          </p:cNvSpPr>
          <p:nvPr>
            <p:ph type="title" idx="6"/>
          </p:nvPr>
        </p:nvSpPr>
        <p:spPr>
          <a:xfrm>
            <a:off x="1912141" y="792743"/>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Load shortfall 3h</a:t>
            </a:r>
            <a:endParaRPr dirty="0"/>
          </a:p>
        </p:txBody>
      </p:sp>
      <p:sp>
        <p:nvSpPr>
          <p:cNvPr id="843" name="Google Shape;843;p53"/>
          <p:cNvSpPr txBox="1">
            <a:spLocks noGrp="1"/>
          </p:cNvSpPr>
          <p:nvPr>
            <p:ph type="subTitle" idx="7"/>
          </p:nvPr>
        </p:nvSpPr>
        <p:spPr>
          <a:xfrm>
            <a:off x="1912166" y="1226868"/>
            <a:ext cx="6419034" cy="77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000" dirty="0" smtClean="0"/>
              <a:t>Our target variable is a time series data hence requires some time series model.</a:t>
            </a:r>
            <a:endParaRPr sz="2000" dirty="0"/>
          </a:p>
        </p:txBody>
      </p:sp>
      <p:sp>
        <p:nvSpPr>
          <p:cNvPr id="847" name="Google Shape;847;p53"/>
          <p:cNvSpPr/>
          <p:nvPr/>
        </p:nvSpPr>
        <p:spPr>
          <a:xfrm>
            <a:off x="1121641" y="976240"/>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1274425" y="1135893"/>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842;p53"/>
          <p:cNvSpPr txBox="1">
            <a:spLocks noGrp="1"/>
          </p:cNvSpPr>
          <p:nvPr>
            <p:ph type="title" idx="6"/>
          </p:nvPr>
        </p:nvSpPr>
        <p:spPr>
          <a:xfrm>
            <a:off x="1912141" y="2289614"/>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Why time series?</a:t>
            </a:r>
            <a:endParaRPr dirty="0"/>
          </a:p>
        </p:txBody>
      </p:sp>
      <p:sp>
        <p:nvSpPr>
          <p:cNvPr id="56" name="Google Shape;843;p53"/>
          <p:cNvSpPr txBox="1">
            <a:spLocks noGrp="1"/>
          </p:cNvSpPr>
          <p:nvPr>
            <p:ph type="subTitle" idx="7"/>
          </p:nvPr>
        </p:nvSpPr>
        <p:spPr>
          <a:xfrm>
            <a:off x="1912166" y="2723738"/>
            <a:ext cx="6723834" cy="2419762"/>
          </a:xfrm>
          <a:prstGeom prst="rect">
            <a:avLst/>
          </a:prstGeom>
        </p:spPr>
        <p:txBody>
          <a:bodyPr spcFirstLastPara="1" wrap="square" lIns="91425" tIns="91425" rIns="91425" bIns="91425" anchor="t" anchorCtr="0">
            <a:noAutofit/>
          </a:bodyPr>
          <a:lstStyle/>
          <a:p>
            <a:pPr marL="0" lvl="0" indent="0" algn="l">
              <a:lnSpc>
                <a:spcPct val="150000"/>
              </a:lnSpc>
            </a:pPr>
            <a:r>
              <a:rPr lang="en-US" sz="2000" dirty="0" smtClean="0"/>
              <a:t>It’s time series because it’s a </a:t>
            </a:r>
            <a:r>
              <a:rPr lang="en-US" sz="2000" dirty="0"/>
              <a:t>sequence of observations taken sequentially in </a:t>
            </a:r>
            <a:r>
              <a:rPr lang="en-US" sz="2000" dirty="0" smtClean="0"/>
              <a:t>time with the following components:</a:t>
            </a:r>
          </a:p>
          <a:p>
            <a:pPr marL="342900" lvl="0" indent="-342900" algn="l">
              <a:lnSpc>
                <a:spcPct val="150000"/>
              </a:lnSpc>
              <a:buFont typeface="Arial" panose="020B0604020202020204" pitchFamily="34" charset="0"/>
              <a:buChar char="•"/>
            </a:pPr>
            <a:r>
              <a:rPr lang="en-US" sz="2000" dirty="0" smtClean="0"/>
              <a:t>Trend</a:t>
            </a:r>
          </a:p>
          <a:p>
            <a:pPr marL="342900" lvl="0" indent="-342900" algn="l">
              <a:lnSpc>
                <a:spcPct val="150000"/>
              </a:lnSpc>
              <a:buFont typeface="Arial" panose="020B0604020202020204" pitchFamily="34" charset="0"/>
              <a:buChar char="•"/>
            </a:pPr>
            <a:r>
              <a:rPr lang="en-US" sz="2000" dirty="0" smtClean="0"/>
              <a:t>Seasonality</a:t>
            </a:r>
          </a:p>
          <a:p>
            <a:pPr marL="342900" lvl="0" indent="-342900" algn="l">
              <a:lnSpc>
                <a:spcPct val="150000"/>
              </a:lnSpc>
              <a:buFont typeface="Arial" panose="020B0604020202020204" pitchFamily="34" charset="0"/>
              <a:buChar char="•"/>
            </a:pPr>
            <a:r>
              <a:rPr lang="en-US" sz="2000" dirty="0" smtClean="0"/>
              <a:t>Irregularity</a:t>
            </a:r>
            <a:endParaRPr sz="2000" dirty="0"/>
          </a:p>
        </p:txBody>
      </p:sp>
      <p:sp>
        <p:nvSpPr>
          <p:cNvPr id="57" name="Google Shape;847;p53"/>
          <p:cNvSpPr/>
          <p:nvPr/>
        </p:nvSpPr>
        <p:spPr>
          <a:xfrm>
            <a:off x="1121641" y="2473111"/>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7;p53"/>
          <p:cNvSpPr/>
          <p:nvPr/>
        </p:nvSpPr>
        <p:spPr>
          <a:xfrm>
            <a:off x="1274425" y="2632764"/>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8921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843">
                                            <p:txEl>
                                              <p:pRg st="0" end="0"/>
                                            </p:txEl>
                                          </p:spTgt>
                                        </p:tgtEl>
                                        <p:attrNameLst>
                                          <p:attrName>style.opacity</p:attrName>
                                        </p:attrNameLst>
                                      </p:cBhvr>
                                      <p:to>
                                        <p:strVal val="0.25"/>
                                      </p:to>
                                    </p:set>
                                    <p:animEffect filter="image" prLst="opacity: 0.25">
                                      <p:cBhvr rctx="IE">
                                        <p:cTn id="7" dur="indefinite"/>
                                        <p:tgtEl>
                                          <p:spTgt spid="843">
                                            <p:txEl>
                                              <p:pRg st="0" end="0"/>
                                            </p:txEl>
                                          </p:spTgt>
                                        </p:tgtEl>
                                      </p:cBhvr>
                                    </p:animEffect>
                                  </p:childTnLst>
                                </p:cTn>
                              </p:par>
                              <p:par>
                                <p:cTn id="8" presetID="9" presetClass="emph" presetSubtype="0" grpId="0" nodeType="withEffect">
                                  <p:stCondLst>
                                    <p:cond delay="0"/>
                                  </p:stCondLst>
                                  <p:childTnLst>
                                    <p:set>
                                      <p:cBhvr rctx="PPT">
                                        <p:cTn id="9" dur="indefinite"/>
                                        <p:tgtEl>
                                          <p:spTgt spid="842"/>
                                        </p:tgtEl>
                                        <p:attrNameLst>
                                          <p:attrName>style.opacity</p:attrName>
                                        </p:attrNameLst>
                                      </p:cBhvr>
                                      <p:to>
                                        <p:strVal val="0.25"/>
                                      </p:to>
                                    </p:set>
                                    <p:animEffect filter="image" prLst="opacity: 0.25">
                                      <p:cBhvr rctx="IE">
                                        <p:cTn id="10" dur="indefinite"/>
                                        <p:tgtEl>
                                          <p:spTgt spid="842"/>
                                        </p:tgtEl>
                                      </p:cBhvr>
                                    </p:animEffect>
                                  </p:childTnLst>
                                </p:cTn>
                              </p:par>
                              <p:par>
                                <p:cTn id="11" presetID="9" presetClass="emph" presetSubtype="0" grpId="0" nodeType="withEffect">
                                  <p:stCondLst>
                                    <p:cond delay="0"/>
                                  </p:stCondLst>
                                  <p:childTnLst>
                                    <p:set>
                                      <p:cBhvr rctx="PPT">
                                        <p:cTn id="12" dur="indefinite"/>
                                        <p:tgtEl>
                                          <p:spTgt spid="857"/>
                                        </p:tgtEl>
                                        <p:attrNameLst>
                                          <p:attrName>style.opacity</p:attrName>
                                        </p:attrNameLst>
                                      </p:cBhvr>
                                      <p:to>
                                        <p:strVal val="0.25"/>
                                      </p:to>
                                    </p:set>
                                    <p:animEffect filter="image" prLst="opacity: 0.25">
                                      <p:cBhvr rctx="IE">
                                        <p:cTn id="13" dur="indefinite"/>
                                        <p:tgtEl>
                                          <p:spTgt spid="857"/>
                                        </p:tgtEl>
                                      </p:cBhvr>
                                    </p:animEffect>
                                  </p:childTnLst>
                                </p:cTn>
                              </p:par>
                              <p:par>
                                <p:cTn id="14" presetID="9" presetClass="emph" presetSubtype="0" grpId="0" nodeType="withEffect">
                                  <p:stCondLst>
                                    <p:cond delay="0"/>
                                  </p:stCondLst>
                                  <p:childTnLst>
                                    <p:set>
                                      <p:cBhvr rctx="PPT">
                                        <p:cTn id="15" dur="indefinite"/>
                                        <p:tgtEl>
                                          <p:spTgt spid="847"/>
                                        </p:tgtEl>
                                        <p:attrNameLst>
                                          <p:attrName>style.opacity</p:attrName>
                                        </p:attrNameLst>
                                      </p:cBhvr>
                                      <p:to>
                                        <p:strVal val="0.25"/>
                                      </p:to>
                                    </p:set>
                                    <p:animEffect filter="image" prLst="opacity: 0.25">
                                      <p:cBhvr rctx="IE">
                                        <p:cTn id="16" dur="indefinite"/>
                                        <p:tgtEl>
                                          <p:spTgt spid="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 grpId="0"/>
      <p:bldP spid="843" grpId="0" build="p"/>
      <p:bldP spid="847" grpId="0" animBg="1"/>
      <p:bldP spid="85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54"/>
          <p:cNvSpPr txBox="1">
            <a:spLocks noGrp="1"/>
          </p:cNvSpPr>
          <p:nvPr>
            <p:ph type="title"/>
          </p:nvPr>
        </p:nvSpPr>
        <p:spPr>
          <a:xfrm>
            <a:off x="720000" y="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Exploration</a:t>
            </a:r>
            <a:endParaRPr sz="2800"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41110" y="478382"/>
            <a:ext cx="8829507" cy="4665117"/>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4" name="Google Shape;934;p55"/>
          <p:cNvSpPr txBox="1">
            <a:spLocks noGrp="1"/>
          </p:cNvSpPr>
          <p:nvPr>
            <p:ph type="title"/>
          </p:nvPr>
        </p:nvSpPr>
        <p:spPr>
          <a:xfrm>
            <a:off x="713224" y="13831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Performance – MSE Test</a:t>
            </a:r>
            <a:endParaRPr sz="2800" dirty="0"/>
          </a:p>
        </p:txBody>
      </p:sp>
      <p:sp>
        <p:nvSpPr>
          <p:cNvPr id="944" name="Google Shape;944;p55"/>
          <p:cNvSpPr/>
          <p:nvPr/>
        </p:nvSpPr>
        <p:spPr>
          <a:xfrm rot="-5400000">
            <a:off x="713625" y="53458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 y="713299"/>
            <a:ext cx="9144000" cy="4425127"/>
          </a:xfrm>
          <a:prstGeom prst="rect">
            <a:avLst/>
          </a:prstGeom>
        </p:spPr>
      </p:pic>
    </p:spTree>
    <p:extLst>
      <p:ext uri="{BB962C8B-B14F-4D97-AF65-F5344CB8AC3E}">
        <p14:creationId xmlns:p14="http://schemas.microsoft.com/office/powerpoint/2010/main" val="15982741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4" name="Google Shape;934;p55"/>
          <p:cNvSpPr txBox="1">
            <a:spLocks noGrp="1"/>
          </p:cNvSpPr>
          <p:nvPr>
            <p:ph type="title"/>
          </p:nvPr>
        </p:nvSpPr>
        <p:spPr>
          <a:xfrm>
            <a:off x="713224" y="13831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Performance – RSME Test</a:t>
            </a:r>
            <a:endParaRPr sz="2800" dirty="0"/>
          </a:p>
        </p:txBody>
      </p:sp>
      <p:sp>
        <p:nvSpPr>
          <p:cNvPr id="944" name="Google Shape;944;p55"/>
          <p:cNvSpPr/>
          <p:nvPr/>
        </p:nvSpPr>
        <p:spPr>
          <a:xfrm rot="-5400000">
            <a:off x="713625" y="53458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722018"/>
            <a:ext cx="9144000" cy="4421481"/>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4" name="Google Shape;934;p55"/>
              <p:cNvSpPr txBox="1">
                <a:spLocks noGrp="1"/>
              </p:cNvSpPr>
              <p:nvPr>
                <p:ph type="title"/>
              </p:nvPr>
            </p:nvSpPr>
            <p:spPr>
              <a:xfrm>
                <a:off x="713224" y="13831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Performance – </a:t>
                </a:r>
                <a14:m>
                  <m:oMath xmlns:m="http://schemas.openxmlformats.org/officeDocument/2006/math">
                    <m:sSup>
                      <m:sSupPr>
                        <m:ctrlPr>
                          <a:rPr lang="en" sz="2800" i="1" dirty="0" smtClean="0">
                            <a:latin typeface="Cambria Math" panose="02040503050406030204" pitchFamily="18" charset="0"/>
                          </a:rPr>
                        </m:ctrlPr>
                      </m:sSupPr>
                      <m:e>
                        <m:r>
                          <a:rPr lang="en" sz="2800" i="1" dirty="0" smtClean="0">
                            <a:latin typeface="Cambria Math" panose="02040503050406030204" pitchFamily="18" charset="0"/>
                          </a:rPr>
                          <m:t>𝑅</m:t>
                        </m:r>
                      </m:e>
                      <m:sup>
                        <m:r>
                          <a:rPr lang="en" sz="2800" i="1" dirty="0" smtClean="0">
                            <a:latin typeface="Cambria Math" panose="02040503050406030204" pitchFamily="18" charset="0"/>
                          </a:rPr>
                          <m:t>2</m:t>
                        </m:r>
                      </m:sup>
                    </m:sSup>
                  </m:oMath>
                </a14:m>
                <a:r>
                  <a:rPr lang="en" sz="2800" dirty="0" smtClean="0"/>
                  <a:t> Score</a:t>
                </a:r>
                <a:endParaRPr sz="2800" dirty="0"/>
              </a:p>
            </p:txBody>
          </p:sp>
        </mc:Choice>
        <mc:Fallback xmlns="">
          <p:sp>
            <p:nvSpPr>
              <p:cNvPr id="934" name="Google Shape;934;p55"/>
              <p:cNvSpPr txBox="1">
                <a:spLocks noGrp="1" noRot="1" noChangeAspect="1" noMove="1" noResize="1" noEditPoints="1" noAdjustHandles="1" noChangeArrowheads="1" noChangeShapeType="1" noTextEdit="1"/>
              </p:cNvSpPr>
              <p:nvPr>
                <p:ph type="title"/>
              </p:nvPr>
            </p:nvSpPr>
            <p:spPr>
              <a:xfrm>
                <a:off x="713224" y="138317"/>
                <a:ext cx="7704000" cy="572700"/>
              </a:xfrm>
              <a:prstGeom prst="rect">
                <a:avLst/>
              </a:prstGeom>
              <a:blipFill>
                <a:blip r:embed="rId3"/>
                <a:stretch>
                  <a:fillRect t="-5319" b="-25532"/>
                </a:stretch>
              </a:blipFill>
            </p:spPr>
            <p:txBody>
              <a:bodyPr/>
              <a:lstStyle/>
              <a:p>
                <a:r>
                  <a:rPr lang="en-US">
                    <a:noFill/>
                  </a:rPr>
                  <a:t> </a:t>
                </a:r>
              </a:p>
            </p:txBody>
          </p:sp>
        </mc:Fallback>
      </mc:AlternateContent>
      <p:sp>
        <p:nvSpPr>
          <p:cNvPr id="944" name="Google Shape;944;p55"/>
          <p:cNvSpPr/>
          <p:nvPr/>
        </p:nvSpPr>
        <p:spPr>
          <a:xfrm rot="-5400000">
            <a:off x="713625" y="53458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0" y="676713"/>
            <a:ext cx="9144000" cy="4466787"/>
          </a:xfrm>
          <a:prstGeom prst="rect">
            <a:avLst/>
          </a:prstGeom>
        </p:spPr>
      </p:pic>
    </p:spTree>
    <p:extLst>
      <p:ext uri="{BB962C8B-B14F-4D97-AF65-F5344CB8AC3E}">
        <p14:creationId xmlns:p14="http://schemas.microsoft.com/office/powerpoint/2010/main" val="12600024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62"/>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Conclusion</a:t>
            </a:r>
            <a:endParaRPr dirty="0"/>
          </a:p>
        </p:txBody>
      </p:sp>
      <p:cxnSp>
        <p:nvCxnSpPr>
          <p:cNvPr id="1061" name="Google Shape;1061;p62"/>
          <p:cNvCxnSpPr>
            <a:stCxn id="1062" idx="3"/>
            <a:endCxn id="1063" idx="1"/>
          </p:cNvCxnSpPr>
          <p:nvPr/>
        </p:nvCxnSpPr>
        <p:spPr>
          <a:xfrm>
            <a:off x="4103416" y="3129050"/>
            <a:ext cx="936300" cy="0"/>
          </a:xfrm>
          <a:prstGeom prst="straightConnector1">
            <a:avLst/>
          </a:prstGeom>
          <a:noFill/>
          <a:ln w="19050" cap="flat" cmpd="sng">
            <a:solidFill>
              <a:schemeClr val="lt2"/>
            </a:solidFill>
            <a:prstDash val="solid"/>
            <a:round/>
            <a:headEnd type="none" w="med" len="med"/>
            <a:tailEnd type="none" w="med" len="med"/>
          </a:ln>
        </p:spPr>
      </p:cxnSp>
      <p:cxnSp>
        <p:nvCxnSpPr>
          <p:cNvPr id="1064" name="Google Shape;1064;p62"/>
          <p:cNvCxnSpPr>
            <a:stCxn id="1063" idx="3"/>
            <a:endCxn id="1065" idx="1"/>
          </p:cNvCxnSpPr>
          <p:nvPr/>
        </p:nvCxnSpPr>
        <p:spPr>
          <a:xfrm>
            <a:off x="5720509" y="3129050"/>
            <a:ext cx="936300" cy="0"/>
          </a:xfrm>
          <a:prstGeom prst="straightConnector1">
            <a:avLst/>
          </a:prstGeom>
          <a:noFill/>
          <a:ln w="19050" cap="flat" cmpd="sng">
            <a:solidFill>
              <a:schemeClr val="lt2"/>
            </a:solidFill>
            <a:prstDash val="solid"/>
            <a:round/>
            <a:headEnd type="none" w="med" len="med"/>
            <a:tailEnd type="none" w="med" len="med"/>
          </a:ln>
        </p:spPr>
      </p:cxnSp>
      <p:cxnSp>
        <p:nvCxnSpPr>
          <p:cNvPr id="1066" name="Google Shape;1066;p62"/>
          <p:cNvCxnSpPr>
            <a:stCxn id="1067" idx="3"/>
            <a:endCxn id="1062" idx="1"/>
          </p:cNvCxnSpPr>
          <p:nvPr/>
        </p:nvCxnSpPr>
        <p:spPr>
          <a:xfrm>
            <a:off x="2487238" y="3129050"/>
            <a:ext cx="935400" cy="0"/>
          </a:xfrm>
          <a:prstGeom prst="straightConnector1">
            <a:avLst/>
          </a:prstGeom>
          <a:noFill/>
          <a:ln w="19050" cap="flat" cmpd="sng">
            <a:solidFill>
              <a:schemeClr val="lt2"/>
            </a:solidFill>
            <a:prstDash val="solid"/>
            <a:round/>
            <a:headEnd type="none" w="med" len="med"/>
            <a:tailEnd type="none" w="med" len="med"/>
          </a:ln>
        </p:spPr>
      </p:cxnSp>
      <p:cxnSp>
        <p:nvCxnSpPr>
          <p:cNvPr id="1068" name="Google Shape;1068;p62"/>
          <p:cNvCxnSpPr>
            <a:stCxn id="1062" idx="2"/>
            <a:endCxn id="1069" idx="0"/>
          </p:cNvCxnSpPr>
          <p:nvPr/>
        </p:nvCxnSpPr>
        <p:spPr>
          <a:xfrm>
            <a:off x="3763066" y="3469400"/>
            <a:ext cx="6300" cy="407700"/>
          </a:xfrm>
          <a:prstGeom prst="straightConnector1">
            <a:avLst/>
          </a:prstGeom>
          <a:noFill/>
          <a:ln w="19050" cap="flat" cmpd="sng">
            <a:solidFill>
              <a:schemeClr val="lt2"/>
            </a:solidFill>
            <a:prstDash val="solid"/>
            <a:round/>
            <a:headEnd type="none" w="med" len="med"/>
            <a:tailEnd type="none" w="med" len="med"/>
          </a:ln>
        </p:spPr>
      </p:cxnSp>
      <p:cxnSp>
        <p:nvCxnSpPr>
          <p:cNvPr id="1070" name="Google Shape;1070;p62"/>
          <p:cNvCxnSpPr>
            <a:stCxn id="1063" idx="0"/>
            <a:endCxn id="1071" idx="2"/>
          </p:cNvCxnSpPr>
          <p:nvPr/>
        </p:nvCxnSpPr>
        <p:spPr>
          <a:xfrm rot="10800000">
            <a:off x="5380159" y="2381000"/>
            <a:ext cx="0" cy="407700"/>
          </a:xfrm>
          <a:prstGeom prst="straightConnector1">
            <a:avLst/>
          </a:prstGeom>
          <a:noFill/>
          <a:ln w="19050" cap="flat" cmpd="sng">
            <a:solidFill>
              <a:schemeClr val="lt2"/>
            </a:solidFill>
            <a:prstDash val="solid"/>
            <a:round/>
            <a:headEnd type="none" w="med" len="med"/>
            <a:tailEnd type="none" w="med" len="med"/>
          </a:ln>
        </p:spPr>
      </p:cxnSp>
      <p:cxnSp>
        <p:nvCxnSpPr>
          <p:cNvPr id="1072" name="Google Shape;1072;p62"/>
          <p:cNvCxnSpPr>
            <a:stCxn id="1065" idx="2"/>
            <a:endCxn id="1073" idx="0"/>
          </p:cNvCxnSpPr>
          <p:nvPr/>
        </p:nvCxnSpPr>
        <p:spPr>
          <a:xfrm>
            <a:off x="6997113" y="3469400"/>
            <a:ext cx="0" cy="407700"/>
          </a:xfrm>
          <a:prstGeom prst="straightConnector1">
            <a:avLst/>
          </a:prstGeom>
          <a:noFill/>
          <a:ln w="19050" cap="flat" cmpd="sng">
            <a:solidFill>
              <a:schemeClr val="lt2"/>
            </a:solidFill>
            <a:prstDash val="solid"/>
            <a:round/>
            <a:headEnd type="none" w="med" len="med"/>
            <a:tailEnd type="none" w="med" len="med"/>
          </a:ln>
        </p:spPr>
      </p:cxnSp>
      <p:cxnSp>
        <p:nvCxnSpPr>
          <p:cNvPr id="1074" name="Google Shape;1074;p62"/>
          <p:cNvCxnSpPr>
            <a:stCxn id="1067" idx="0"/>
          </p:cNvCxnSpPr>
          <p:nvPr/>
        </p:nvCxnSpPr>
        <p:spPr>
          <a:xfrm rot="10800000">
            <a:off x="2146888" y="2387600"/>
            <a:ext cx="0" cy="401100"/>
          </a:xfrm>
          <a:prstGeom prst="straightConnector1">
            <a:avLst/>
          </a:prstGeom>
          <a:noFill/>
          <a:ln w="19050" cap="flat" cmpd="sng">
            <a:solidFill>
              <a:schemeClr val="lt2"/>
            </a:solidFill>
            <a:prstDash val="solid"/>
            <a:round/>
            <a:headEnd type="none" w="med" len="med"/>
            <a:tailEnd type="none" w="med" len="med"/>
          </a:ln>
        </p:spPr>
      </p:cxnSp>
      <p:sp>
        <p:nvSpPr>
          <p:cNvPr id="1067" name="Google Shape;1067;p62"/>
          <p:cNvSpPr/>
          <p:nvPr/>
        </p:nvSpPr>
        <p:spPr>
          <a:xfrm>
            <a:off x="1806538" y="2788700"/>
            <a:ext cx="680700"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ighteous"/>
                <a:ea typeface="Righteous"/>
                <a:cs typeface="Righteous"/>
                <a:sym typeface="Righteous"/>
              </a:rPr>
              <a:t>01</a:t>
            </a:r>
            <a:endParaRPr sz="2000">
              <a:solidFill>
                <a:schemeClr val="lt2"/>
              </a:solidFill>
              <a:latin typeface="Righteous"/>
              <a:ea typeface="Righteous"/>
              <a:cs typeface="Righteous"/>
              <a:sym typeface="Righteous"/>
            </a:endParaRPr>
          </a:p>
        </p:txBody>
      </p:sp>
      <p:sp>
        <p:nvSpPr>
          <p:cNvPr id="1062" name="Google Shape;1062;p62"/>
          <p:cNvSpPr/>
          <p:nvPr/>
        </p:nvSpPr>
        <p:spPr>
          <a:xfrm>
            <a:off x="3422716" y="2788700"/>
            <a:ext cx="680700"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ighteous"/>
                <a:ea typeface="Righteous"/>
                <a:cs typeface="Righteous"/>
                <a:sym typeface="Righteous"/>
              </a:rPr>
              <a:t>02</a:t>
            </a:r>
            <a:endParaRPr/>
          </a:p>
        </p:txBody>
      </p:sp>
      <p:sp>
        <p:nvSpPr>
          <p:cNvPr id="1063" name="Google Shape;1063;p62"/>
          <p:cNvSpPr/>
          <p:nvPr/>
        </p:nvSpPr>
        <p:spPr>
          <a:xfrm>
            <a:off x="5039809" y="2788700"/>
            <a:ext cx="680700"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ighteous"/>
                <a:ea typeface="Righteous"/>
                <a:cs typeface="Righteous"/>
                <a:sym typeface="Righteous"/>
              </a:rPr>
              <a:t>03</a:t>
            </a:r>
            <a:endParaRPr/>
          </a:p>
        </p:txBody>
      </p:sp>
      <p:sp>
        <p:nvSpPr>
          <p:cNvPr id="1065" name="Google Shape;1065;p62"/>
          <p:cNvSpPr/>
          <p:nvPr/>
        </p:nvSpPr>
        <p:spPr>
          <a:xfrm>
            <a:off x="6656763" y="2788700"/>
            <a:ext cx="680700"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Righteous"/>
                <a:ea typeface="Righteous"/>
                <a:cs typeface="Righteous"/>
                <a:sym typeface="Righteous"/>
              </a:rPr>
              <a:t>04</a:t>
            </a:r>
            <a:endParaRPr/>
          </a:p>
        </p:txBody>
      </p:sp>
      <p:sp>
        <p:nvSpPr>
          <p:cNvPr id="1075" name="Google Shape;1075;p62"/>
          <p:cNvSpPr txBox="1"/>
          <p:nvPr/>
        </p:nvSpPr>
        <p:spPr>
          <a:xfrm>
            <a:off x="1317675" y="1649600"/>
            <a:ext cx="1658400"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EFC"/>
                </a:solidFill>
                <a:latin typeface="Righteous"/>
                <a:ea typeface="Righteous"/>
                <a:cs typeface="Righteous"/>
                <a:sym typeface="Righteous"/>
              </a:rPr>
              <a:t>Project 1</a:t>
            </a:r>
            <a:endParaRPr sz="2000">
              <a:solidFill>
                <a:srgbClr val="FFFEFC"/>
              </a:solidFill>
              <a:latin typeface="Righteous"/>
              <a:ea typeface="Righteous"/>
              <a:cs typeface="Righteous"/>
              <a:sym typeface="Righteous"/>
            </a:endParaRPr>
          </a:p>
        </p:txBody>
      </p:sp>
      <p:sp>
        <p:nvSpPr>
          <p:cNvPr id="1076" name="Google Shape;1076;p62"/>
          <p:cNvSpPr txBox="1"/>
          <p:nvPr/>
        </p:nvSpPr>
        <p:spPr>
          <a:xfrm>
            <a:off x="1146975" y="1953450"/>
            <a:ext cx="1999800" cy="427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Spartan"/>
                <a:ea typeface="Spartan"/>
                <a:cs typeface="Spartan"/>
                <a:sym typeface="Spartan"/>
              </a:rPr>
              <a:t>Venus is the second planet from the Sun</a:t>
            </a:r>
            <a:endParaRPr>
              <a:solidFill>
                <a:srgbClr val="FFFFFF"/>
              </a:solidFill>
              <a:latin typeface="Spartan"/>
              <a:ea typeface="Spartan"/>
              <a:cs typeface="Spartan"/>
              <a:sym typeface="Spartan"/>
            </a:endParaRPr>
          </a:p>
        </p:txBody>
      </p:sp>
      <p:sp>
        <p:nvSpPr>
          <p:cNvPr id="1069" name="Google Shape;1069;p62"/>
          <p:cNvSpPr txBox="1"/>
          <p:nvPr/>
        </p:nvSpPr>
        <p:spPr>
          <a:xfrm>
            <a:off x="2940100" y="3877150"/>
            <a:ext cx="1658400"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EFC"/>
                </a:solidFill>
                <a:latin typeface="Righteous"/>
                <a:ea typeface="Righteous"/>
                <a:cs typeface="Righteous"/>
                <a:sym typeface="Righteous"/>
              </a:rPr>
              <a:t>Project 2</a:t>
            </a:r>
            <a:endParaRPr sz="2000">
              <a:solidFill>
                <a:srgbClr val="FFFEFC"/>
              </a:solidFill>
              <a:latin typeface="Righteous"/>
              <a:ea typeface="Righteous"/>
              <a:cs typeface="Righteous"/>
              <a:sym typeface="Righteous"/>
            </a:endParaRPr>
          </a:p>
        </p:txBody>
      </p:sp>
      <p:sp>
        <p:nvSpPr>
          <p:cNvPr id="1077" name="Google Shape;1077;p62"/>
          <p:cNvSpPr txBox="1"/>
          <p:nvPr/>
        </p:nvSpPr>
        <p:spPr>
          <a:xfrm>
            <a:off x="2769400" y="4173599"/>
            <a:ext cx="1999800" cy="444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chemeClr val="accent2"/>
                </a:solidFill>
                <a:latin typeface="Spartan"/>
                <a:ea typeface="Spartan"/>
                <a:cs typeface="Spartan"/>
                <a:sym typeface="Spartan"/>
              </a:rPr>
              <a:t>Despite being red, Mars is a cold place</a:t>
            </a:r>
            <a:endParaRPr>
              <a:solidFill>
                <a:srgbClr val="FFFFFF"/>
              </a:solidFill>
              <a:latin typeface="Spartan"/>
              <a:ea typeface="Spartan"/>
              <a:cs typeface="Spartan"/>
              <a:sym typeface="Spartan"/>
            </a:endParaRPr>
          </a:p>
        </p:txBody>
      </p:sp>
      <p:sp>
        <p:nvSpPr>
          <p:cNvPr id="1078" name="Google Shape;1078;p62"/>
          <p:cNvSpPr txBox="1"/>
          <p:nvPr/>
        </p:nvSpPr>
        <p:spPr>
          <a:xfrm>
            <a:off x="4550950" y="1649600"/>
            <a:ext cx="1658400"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EFC"/>
                </a:solidFill>
                <a:latin typeface="Righteous"/>
                <a:ea typeface="Righteous"/>
                <a:cs typeface="Righteous"/>
                <a:sym typeface="Righteous"/>
              </a:rPr>
              <a:t>Project 3</a:t>
            </a:r>
            <a:endParaRPr sz="2000">
              <a:solidFill>
                <a:srgbClr val="FFFEFC"/>
              </a:solidFill>
              <a:latin typeface="Righteous"/>
              <a:ea typeface="Righteous"/>
              <a:cs typeface="Righteous"/>
              <a:sym typeface="Righteous"/>
            </a:endParaRPr>
          </a:p>
        </p:txBody>
      </p:sp>
      <p:sp>
        <p:nvSpPr>
          <p:cNvPr id="1071" name="Google Shape;1071;p62"/>
          <p:cNvSpPr txBox="1"/>
          <p:nvPr/>
        </p:nvSpPr>
        <p:spPr>
          <a:xfrm>
            <a:off x="4380250" y="1953450"/>
            <a:ext cx="1999800" cy="427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Spartan"/>
                <a:ea typeface="Spartan"/>
                <a:cs typeface="Spartan"/>
                <a:sym typeface="Spartan"/>
              </a:rPr>
              <a:t>Mercury is the closest planet to the Sun</a:t>
            </a:r>
            <a:endParaRPr>
              <a:solidFill>
                <a:srgbClr val="FFFFFF"/>
              </a:solidFill>
              <a:latin typeface="Spartan"/>
              <a:ea typeface="Spartan"/>
              <a:cs typeface="Spartan"/>
              <a:sym typeface="Spartan"/>
            </a:endParaRPr>
          </a:p>
        </p:txBody>
      </p:sp>
      <p:sp>
        <p:nvSpPr>
          <p:cNvPr id="1073" name="Google Shape;1073;p62"/>
          <p:cNvSpPr txBox="1"/>
          <p:nvPr/>
        </p:nvSpPr>
        <p:spPr>
          <a:xfrm>
            <a:off x="6167900" y="3877150"/>
            <a:ext cx="1658400" cy="255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rgbClr val="FFFEFC"/>
                </a:solidFill>
                <a:latin typeface="Righteous"/>
                <a:ea typeface="Righteous"/>
                <a:cs typeface="Righteous"/>
                <a:sym typeface="Righteous"/>
              </a:rPr>
              <a:t>Project 4</a:t>
            </a:r>
            <a:endParaRPr sz="2000">
              <a:solidFill>
                <a:srgbClr val="FFFEFC"/>
              </a:solidFill>
              <a:latin typeface="Righteous"/>
              <a:ea typeface="Righteous"/>
              <a:cs typeface="Righteous"/>
              <a:sym typeface="Righteous"/>
            </a:endParaRPr>
          </a:p>
        </p:txBody>
      </p:sp>
      <p:sp>
        <p:nvSpPr>
          <p:cNvPr id="1079" name="Google Shape;1079;p62"/>
          <p:cNvSpPr txBox="1"/>
          <p:nvPr/>
        </p:nvSpPr>
        <p:spPr>
          <a:xfrm>
            <a:off x="5997200" y="4173599"/>
            <a:ext cx="1999800" cy="427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Spartan"/>
                <a:ea typeface="Spartan"/>
                <a:cs typeface="Spartan"/>
                <a:sym typeface="Spartan"/>
              </a:rPr>
              <a:t>Jupiter is the biggest planet of them all</a:t>
            </a:r>
            <a:endParaRPr>
              <a:solidFill>
                <a:srgbClr val="FFFFFF"/>
              </a:solidFill>
              <a:latin typeface="Spartan"/>
              <a:ea typeface="Spartan"/>
              <a:cs typeface="Spartan"/>
              <a:sym typeface="Spartan"/>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635279" y="1190821"/>
            <a:ext cx="1568874" cy="1556188"/>
          </a:xfrm>
          <a:prstGeom prst="rect">
            <a:avLst/>
          </a:prstGeom>
        </p:spPr>
      </p:pic>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525041" y="3051239"/>
            <a:ext cx="1685861" cy="1632171"/>
          </a:xfrm>
          <a:prstGeom prst="rect">
            <a:avLst/>
          </a:prstGeom>
        </p:spPr>
      </p:pic>
      <p:sp>
        <p:nvSpPr>
          <p:cNvPr id="1051" name="Google Shape;1051;p61"/>
          <p:cNvSpPr txBox="1">
            <a:spLocks noGrp="1"/>
          </p:cNvSpPr>
          <p:nvPr>
            <p:ph type="subTitle" idx="1"/>
          </p:nvPr>
        </p:nvSpPr>
        <p:spPr>
          <a:xfrm>
            <a:off x="5542650" y="3399075"/>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382325" y="1452088"/>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5542650" y="4013100"/>
            <a:ext cx="2907600"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Technical </a:t>
            </a:r>
            <a:r>
              <a:rPr lang="en" dirty="0" smtClean="0"/>
              <a:t>Adviser</a:t>
            </a:r>
            <a:endParaRPr dirty="0"/>
          </a:p>
        </p:txBody>
      </p:sp>
      <p:sp>
        <p:nvSpPr>
          <p:cNvPr id="1054" name="Google Shape;1054;p61"/>
          <p:cNvSpPr txBox="1">
            <a:spLocks noGrp="1"/>
          </p:cNvSpPr>
          <p:nvPr>
            <p:ph type="subTitle" idx="4"/>
          </p:nvPr>
        </p:nvSpPr>
        <p:spPr>
          <a:xfrm>
            <a:off x="2382325" y="2066123"/>
            <a:ext cx="2907600"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Specialist</a:t>
            </a:r>
            <a:endParaRPr dirty="0"/>
          </a:p>
        </p:txBody>
      </p:sp>
      <p:sp>
        <p:nvSpPr>
          <p:cNvPr id="1055" name="Google Shape;1055;p61"/>
          <p:cNvSpPr txBox="1">
            <a:spLocks noGrp="1"/>
          </p:cNvSpPr>
          <p:nvPr>
            <p:ph type="title"/>
          </p:nvPr>
        </p:nvSpPr>
        <p:spPr>
          <a:xfrm>
            <a:off x="720000" y="33060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289925" y="1142114"/>
            <a:ext cx="1568874" cy="1602980"/>
          </a:xfrm>
          <a:prstGeom prst="rect">
            <a:avLst/>
          </a:prstGeom>
        </p:spPr>
      </p:pic>
      <p:sp>
        <p:nvSpPr>
          <p:cNvPr id="10" name="Google Shape;1052;p61"/>
          <p:cNvSpPr txBox="1">
            <a:spLocks/>
          </p:cNvSpPr>
          <p:nvPr/>
        </p:nvSpPr>
        <p:spPr>
          <a:xfrm>
            <a:off x="7036971" y="1452088"/>
            <a:ext cx="2107029"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7134578" y="2066123"/>
            <a:ext cx="2009422"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spTree>
    <p:extLst>
      <p:ext uri="{BB962C8B-B14F-4D97-AF65-F5344CB8AC3E}">
        <p14:creationId xmlns:p14="http://schemas.microsoft.com/office/powerpoint/2010/main" val="118528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2"/>
                                        </p:tgtEl>
                                      </p:cBhvr>
                                      <p:by x="120000" y="120000"/>
                                    </p:animScale>
                                  </p:childTnLst>
                                </p:cTn>
                              </p:par>
                              <p:par>
                                <p:cTn id="7" presetID="9" presetClass="emph" presetSubtype="0" nodeType="withEffect">
                                  <p:stCondLst>
                                    <p:cond delay="0"/>
                                  </p:stCondLst>
                                  <p:childTnLst>
                                    <p:set>
                                      <p:cBhvr rctx="PPT">
                                        <p:cTn id="8" dur="indefinite"/>
                                        <p:tgtEl>
                                          <p:spTgt spid="3"/>
                                        </p:tgtEl>
                                        <p:attrNameLst>
                                          <p:attrName>style.opacity</p:attrName>
                                        </p:attrNameLst>
                                      </p:cBhvr>
                                      <p:to>
                                        <p:strVal val="0.25"/>
                                      </p:to>
                                    </p:set>
                                    <p:animEffect filter="image" prLst="opacity: 0.25">
                                      <p:cBhvr rctx="IE">
                                        <p:cTn id="9" dur="indefinite"/>
                                        <p:tgtEl>
                                          <p:spTgt spid="3"/>
                                        </p:tgtEl>
                                      </p:cBhvr>
                                    </p:animEffect>
                                  </p:childTnLst>
                                </p:cTn>
                              </p:par>
                              <p:par>
                                <p:cTn id="10" presetID="9" presetClass="emph" presetSubtype="0" grpId="0" nodeType="withEffect">
                                  <p:stCondLst>
                                    <p:cond delay="0"/>
                                  </p:stCondLst>
                                  <p:childTnLst>
                                    <p:set>
                                      <p:cBhvr rctx="PPT">
                                        <p:cTn id="11" dur="indefinite"/>
                                        <p:tgtEl>
                                          <p:spTgt spid="1052">
                                            <p:txEl>
                                              <p:pRg st="0" end="0"/>
                                            </p:txEl>
                                          </p:spTgt>
                                        </p:tgtEl>
                                        <p:attrNameLst>
                                          <p:attrName>style.opacity</p:attrName>
                                        </p:attrNameLst>
                                      </p:cBhvr>
                                      <p:to>
                                        <p:strVal val="0.25"/>
                                      </p:to>
                                    </p:set>
                                    <p:animEffect filter="image" prLst="opacity: 0.25">
                                      <p:cBhvr rctx="IE">
                                        <p:cTn id="12" dur="indefinite"/>
                                        <p:tgtEl>
                                          <p:spTgt spid="1052">
                                            <p:txEl>
                                              <p:pRg st="0" end="0"/>
                                            </p:txEl>
                                          </p:spTgt>
                                        </p:tgtEl>
                                      </p:cBhvr>
                                    </p:animEffect>
                                  </p:childTnLst>
                                </p:cTn>
                              </p:par>
                              <p:par>
                                <p:cTn id="13" presetID="9" presetClass="emph" presetSubtype="0" grpId="0" nodeType="withEffect">
                                  <p:stCondLst>
                                    <p:cond delay="0"/>
                                  </p:stCondLst>
                                  <p:childTnLst>
                                    <p:set>
                                      <p:cBhvr rctx="PPT">
                                        <p:cTn id="14" dur="indefinite"/>
                                        <p:tgtEl>
                                          <p:spTgt spid="1054">
                                            <p:txEl>
                                              <p:pRg st="0" end="0"/>
                                            </p:txEl>
                                          </p:spTgt>
                                        </p:tgtEl>
                                        <p:attrNameLst>
                                          <p:attrName>style.opacity</p:attrName>
                                        </p:attrNameLst>
                                      </p:cBhvr>
                                      <p:to>
                                        <p:strVal val="0.25"/>
                                      </p:to>
                                    </p:set>
                                    <p:animEffect filter="image" prLst="opacity: 0.25">
                                      <p:cBhvr rctx="IE">
                                        <p:cTn id="15" dur="indefinite"/>
                                        <p:tgtEl>
                                          <p:spTgt spid="1054">
                                            <p:txEl>
                                              <p:pRg st="0" end="0"/>
                                            </p:txEl>
                                          </p:spTgt>
                                        </p:tgtEl>
                                      </p:cBhvr>
                                    </p:animEffect>
                                  </p:childTnLst>
                                </p:cTn>
                              </p:par>
                              <p:par>
                                <p:cTn id="16" presetID="9" presetClass="emph" presetSubtype="0" nodeType="withEffect">
                                  <p:stCondLst>
                                    <p:cond delay="0"/>
                                  </p:stCondLst>
                                  <p:childTnLst>
                                    <p:set>
                                      <p:cBhvr rctx="PPT">
                                        <p:cTn id="17" dur="indefinite"/>
                                        <p:tgtEl>
                                          <p:spTgt spid="4"/>
                                        </p:tgtEl>
                                        <p:attrNameLst>
                                          <p:attrName>style.opacity</p:attrName>
                                        </p:attrNameLst>
                                      </p:cBhvr>
                                      <p:to>
                                        <p:strVal val="0.25"/>
                                      </p:to>
                                    </p:set>
                                    <p:animEffect filter="image" prLst="opacity: 0.25">
                                      <p:cBhvr rctx="IE">
                                        <p:cTn id="18" dur="indefinite"/>
                                        <p:tgtEl>
                                          <p:spTgt spid="4"/>
                                        </p:tgtEl>
                                      </p:cBhvr>
                                    </p:animEffect>
                                  </p:childTnLst>
                                </p:cTn>
                              </p:par>
                              <p:par>
                                <p:cTn id="19" presetID="9" presetClass="emph" presetSubtype="0" grpId="0" nodeType="withEffect">
                                  <p:stCondLst>
                                    <p:cond delay="0"/>
                                  </p:stCondLst>
                                  <p:childTnLst>
                                    <p:set>
                                      <p:cBhvr rctx="PPT">
                                        <p:cTn id="20" dur="indefinite"/>
                                        <p:tgtEl>
                                          <p:spTgt spid="10"/>
                                        </p:tgtEl>
                                        <p:attrNameLst>
                                          <p:attrName>style.opacity</p:attrName>
                                        </p:attrNameLst>
                                      </p:cBhvr>
                                      <p:to>
                                        <p:strVal val="0.25"/>
                                      </p:to>
                                    </p:set>
                                    <p:animEffect filter="image" prLst="opacity: 0.25">
                                      <p:cBhvr rctx="IE">
                                        <p:cTn id="21" dur="indefinite"/>
                                        <p:tgtEl>
                                          <p:spTgt spid="10"/>
                                        </p:tgtEl>
                                      </p:cBhvr>
                                    </p:animEffect>
                                  </p:childTnLst>
                                </p:cTn>
                              </p:par>
                              <p:par>
                                <p:cTn id="22" presetID="9" presetClass="emph" presetSubtype="0" grpId="0" nodeType="withEffect">
                                  <p:stCondLst>
                                    <p:cond delay="0"/>
                                  </p:stCondLst>
                                  <p:childTnLst>
                                    <p:set>
                                      <p:cBhvr rctx="PPT">
                                        <p:cTn id="23" dur="indefinite"/>
                                        <p:tgtEl>
                                          <p:spTgt spid="11"/>
                                        </p:tgtEl>
                                        <p:attrNameLst>
                                          <p:attrName>style.opacity</p:attrName>
                                        </p:attrNameLst>
                                      </p:cBhvr>
                                      <p:to>
                                        <p:strVal val="0.25"/>
                                      </p:to>
                                    </p:set>
                                    <p:animEffect filter="image" prLst="opacity: 0.25">
                                      <p:cBhvr rctx="IE">
                                        <p:cTn id="24"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 grpId="0" build="p"/>
      <p:bldP spid="1054" grpId="0" build="p"/>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4"/>
          <p:cNvSpPr txBox="1">
            <a:spLocks noGrp="1"/>
          </p:cNvSpPr>
          <p:nvPr>
            <p:ph type="subTitle" idx="1"/>
          </p:nvPr>
        </p:nvSpPr>
        <p:spPr>
          <a:xfrm>
            <a:off x="4572000" y="1706450"/>
            <a:ext cx="3856800" cy="44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Do you have any questions?</a:t>
            </a:r>
            <a:endParaRPr/>
          </a:p>
        </p:txBody>
      </p:sp>
      <p:sp>
        <p:nvSpPr>
          <p:cNvPr id="1110" name="Google Shape;1110;p64"/>
          <p:cNvSpPr txBox="1">
            <a:spLocks noGrp="1"/>
          </p:cNvSpPr>
          <p:nvPr>
            <p:ph type="subTitle" idx="2"/>
          </p:nvPr>
        </p:nvSpPr>
        <p:spPr>
          <a:xfrm>
            <a:off x="5524900" y="2319500"/>
            <a:ext cx="2904000" cy="68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smtClean="0"/>
              <a:t>info@f</a:t>
            </a:r>
            <a:r>
              <a:rPr lang="en" dirty="0" smtClean="0"/>
              <a:t>antastic5consult.com</a:t>
            </a:r>
          </a:p>
          <a:p>
            <a:pPr marL="0" lvl="0" indent="0" algn="r" rtl="0">
              <a:spcBef>
                <a:spcPts val="0"/>
              </a:spcBef>
              <a:spcAft>
                <a:spcPts val="0"/>
              </a:spcAft>
              <a:buNone/>
            </a:pPr>
            <a:r>
              <a:rPr lang="en" dirty="0" smtClean="0"/>
              <a:t> </a:t>
            </a:r>
            <a:r>
              <a:rPr lang="en" dirty="0"/>
              <a:t>+91 620 421 </a:t>
            </a:r>
            <a:r>
              <a:rPr lang="en" dirty="0" smtClean="0"/>
              <a:t>88</a:t>
            </a:r>
          </a:p>
          <a:p>
            <a:pPr marL="0" lvl="0" indent="0" algn="r" rtl="0">
              <a:spcBef>
                <a:spcPts val="0"/>
              </a:spcBef>
              <a:spcAft>
                <a:spcPts val="0"/>
              </a:spcAft>
              <a:buNone/>
            </a:pPr>
            <a:r>
              <a:rPr lang="en" dirty="0" smtClean="0"/>
              <a:t> www.fantastic5constult.com</a:t>
            </a:r>
            <a:endParaRPr dirty="0"/>
          </a:p>
        </p:txBody>
      </p:sp>
      <p:sp>
        <p:nvSpPr>
          <p:cNvPr id="1111" name="Google Shape;1111;p64"/>
          <p:cNvSpPr txBox="1">
            <a:spLocks noGrp="1"/>
          </p:cNvSpPr>
          <p:nvPr>
            <p:ph type="title"/>
          </p:nvPr>
        </p:nvSpPr>
        <p:spPr>
          <a:xfrm>
            <a:off x="2646100" y="357200"/>
            <a:ext cx="5782800" cy="118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1112" name="Google Shape;1112;p64"/>
          <p:cNvSpPr/>
          <p:nvPr/>
        </p:nvSpPr>
        <p:spPr>
          <a:xfrm>
            <a:off x="6901658" y="3282837"/>
            <a:ext cx="136380" cy="293839"/>
          </a:xfrm>
          <a:custGeom>
            <a:avLst/>
            <a:gdLst/>
            <a:ahLst/>
            <a:cxnLst/>
            <a:rect l="l" t="t" r="r" b="b"/>
            <a:pathLst>
              <a:path w="25116" h="54114" extrusionOk="0">
                <a:moveTo>
                  <a:pt x="5594" y="27285"/>
                </a:moveTo>
                <a:lnTo>
                  <a:pt x="5594" y="53428"/>
                </a:lnTo>
                <a:cubicBezTo>
                  <a:pt x="5594" y="53771"/>
                  <a:pt x="5936" y="54113"/>
                  <a:pt x="6279" y="54113"/>
                </a:cubicBezTo>
                <a:lnTo>
                  <a:pt x="15983" y="54113"/>
                </a:lnTo>
                <a:cubicBezTo>
                  <a:pt x="16325" y="53999"/>
                  <a:pt x="16554" y="53771"/>
                  <a:pt x="16554" y="53428"/>
                </a:cubicBezTo>
                <a:lnTo>
                  <a:pt x="16554" y="26829"/>
                </a:lnTo>
                <a:lnTo>
                  <a:pt x="23746" y="26829"/>
                </a:lnTo>
                <a:cubicBezTo>
                  <a:pt x="23974" y="26715"/>
                  <a:pt x="24317" y="26600"/>
                  <a:pt x="24431" y="26258"/>
                </a:cubicBezTo>
                <a:lnTo>
                  <a:pt x="25002" y="18267"/>
                </a:lnTo>
                <a:cubicBezTo>
                  <a:pt x="25116" y="17924"/>
                  <a:pt x="24773" y="17467"/>
                  <a:pt x="24431" y="17467"/>
                </a:cubicBezTo>
                <a:lnTo>
                  <a:pt x="16554" y="17467"/>
                </a:lnTo>
                <a:lnTo>
                  <a:pt x="16554" y="11874"/>
                </a:lnTo>
                <a:cubicBezTo>
                  <a:pt x="16554" y="10504"/>
                  <a:pt x="17695" y="9476"/>
                  <a:pt x="18951" y="9476"/>
                </a:cubicBezTo>
                <a:lnTo>
                  <a:pt x="24431" y="9476"/>
                </a:lnTo>
                <a:cubicBezTo>
                  <a:pt x="24773" y="9476"/>
                  <a:pt x="25116" y="9134"/>
                  <a:pt x="25116" y="8677"/>
                </a:cubicBezTo>
                <a:lnTo>
                  <a:pt x="25116" y="686"/>
                </a:lnTo>
                <a:cubicBezTo>
                  <a:pt x="25116" y="343"/>
                  <a:pt x="24773" y="1"/>
                  <a:pt x="24431" y="1"/>
                </a:cubicBezTo>
                <a:lnTo>
                  <a:pt x="15298" y="1"/>
                </a:lnTo>
                <a:cubicBezTo>
                  <a:pt x="9932" y="1"/>
                  <a:pt x="5594" y="4339"/>
                  <a:pt x="5594" y="9704"/>
                </a:cubicBezTo>
                <a:lnTo>
                  <a:pt x="5594" y="17467"/>
                </a:lnTo>
                <a:lnTo>
                  <a:pt x="685" y="17467"/>
                </a:lnTo>
                <a:cubicBezTo>
                  <a:pt x="342" y="17467"/>
                  <a:pt x="0" y="17696"/>
                  <a:pt x="0" y="18152"/>
                </a:cubicBezTo>
                <a:lnTo>
                  <a:pt x="0" y="26144"/>
                </a:lnTo>
                <a:cubicBezTo>
                  <a:pt x="0" y="26486"/>
                  <a:pt x="342" y="26829"/>
                  <a:pt x="685" y="26829"/>
                </a:cubicBezTo>
                <a:lnTo>
                  <a:pt x="5594" y="2682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4"/>
          <p:cNvSpPr/>
          <p:nvPr/>
        </p:nvSpPr>
        <p:spPr>
          <a:xfrm>
            <a:off x="7446467" y="3282736"/>
            <a:ext cx="294712" cy="294095"/>
          </a:xfrm>
          <a:custGeom>
            <a:avLst/>
            <a:gdLst/>
            <a:ahLst/>
            <a:cxnLst/>
            <a:rect l="l" t="t" r="r" b="b"/>
            <a:pathLst>
              <a:path w="55371" h="55255" extrusionOk="0">
                <a:moveTo>
                  <a:pt x="42355" y="9704"/>
                </a:moveTo>
                <a:cubicBezTo>
                  <a:pt x="38131" y="9704"/>
                  <a:pt x="38131" y="15983"/>
                  <a:pt x="42355" y="15983"/>
                </a:cubicBezTo>
                <a:cubicBezTo>
                  <a:pt x="44068" y="15983"/>
                  <a:pt x="45552" y="14613"/>
                  <a:pt x="45552" y="12900"/>
                </a:cubicBezTo>
                <a:cubicBezTo>
                  <a:pt x="45552" y="11188"/>
                  <a:pt x="44068" y="9704"/>
                  <a:pt x="42355" y="9704"/>
                </a:cubicBezTo>
                <a:close/>
                <a:moveTo>
                  <a:pt x="26913" y="18532"/>
                </a:moveTo>
                <a:cubicBezTo>
                  <a:pt x="27299" y="18532"/>
                  <a:pt x="27690" y="18557"/>
                  <a:pt x="28085" y="18608"/>
                </a:cubicBezTo>
                <a:cubicBezTo>
                  <a:pt x="32880" y="18608"/>
                  <a:pt x="36761" y="22490"/>
                  <a:pt x="36647" y="27285"/>
                </a:cubicBezTo>
                <a:cubicBezTo>
                  <a:pt x="36647" y="31965"/>
                  <a:pt x="32766" y="35847"/>
                  <a:pt x="28085" y="35847"/>
                </a:cubicBezTo>
                <a:cubicBezTo>
                  <a:pt x="27699" y="35897"/>
                  <a:pt x="27317" y="35922"/>
                  <a:pt x="26940" y="35922"/>
                </a:cubicBezTo>
                <a:cubicBezTo>
                  <a:pt x="22187" y="35922"/>
                  <a:pt x="18267" y="32036"/>
                  <a:pt x="18267" y="27171"/>
                </a:cubicBezTo>
                <a:cubicBezTo>
                  <a:pt x="18267" y="22314"/>
                  <a:pt x="22172" y="18532"/>
                  <a:pt x="26913" y="18532"/>
                </a:cubicBezTo>
                <a:close/>
                <a:moveTo>
                  <a:pt x="28085" y="13699"/>
                </a:moveTo>
                <a:cubicBezTo>
                  <a:pt x="16212" y="13699"/>
                  <a:pt x="10161" y="28084"/>
                  <a:pt x="18495" y="36532"/>
                </a:cubicBezTo>
                <a:cubicBezTo>
                  <a:pt x="21256" y="39330"/>
                  <a:pt x="24651" y="40580"/>
                  <a:pt x="27979" y="40580"/>
                </a:cubicBezTo>
                <a:cubicBezTo>
                  <a:pt x="34834" y="40580"/>
                  <a:pt x="41403" y="35277"/>
                  <a:pt x="41556" y="27285"/>
                </a:cubicBezTo>
                <a:cubicBezTo>
                  <a:pt x="41556" y="19864"/>
                  <a:pt x="35506" y="13699"/>
                  <a:pt x="28085" y="13699"/>
                </a:cubicBezTo>
                <a:close/>
                <a:moveTo>
                  <a:pt x="38702" y="5480"/>
                </a:moveTo>
                <a:cubicBezTo>
                  <a:pt x="44867" y="5480"/>
                  <a:pt x="49890" y="10503"/>
                  <a:pt x="49890" y="16782"/>
                </a:cubicBezTo>
                <a:lnTo>
                  <a:pt x="49890" y="38587"/>
                </a:lnTo>
                <a:cubicBezTo>
                  <a:pt x="49890" y="44751"/>
                  <a:pt x="44867" y="49889"/>
                  <a:pt x="38702" y="49889"/>
                </a:cubicBezTo>
                <a:lnTo>
                  <a:pt x="16669" y="49889"/>
                </a:lnTo>
                <a:cubicBezTo>
                  <a:pt x="10390" y="49889"/>
                  <a:pt x="5367" y="44751"/>
                  <a:pt x="5367" y="38587"/>
                </a:cubicBezTo>
                <a:lnTo>
                  <a:pt x="5367" y="16782"/>
                </a:lnTo>
                <a:cubicBezTo>
                  <a:pt x="5367" y="10503"/>
                  <a:pt x="10390" y="5480"/>
                  <a:pt x="16669" y="5480"/>
                </a:cubicBezTo>
                <a:close/>
                <a:moveTo>
                  <a:pt x="16555" y="0"/>
                </a:moveTo>
                <a:cubicBezTo>
                  <a:pt x="7422" y="0"/>
                  <a:pt x="1" y="7306"/>
                  <a:pt x="115" y="16439"/>
                </a:cubicBezTo>
                <a:lnTo>
                  <a:pt x="115" y="38815"/>
                </a:lnTo>
                <a:cubicBezTo>
                  <a:pt x="115" y="47948"/>
                  <a:pt x="7422" y="55254"/>
                  <a:pt x="16555" y="55254"/>
                </a:cubicBezTo>
                <a:lnTo>
                  <a:pt x="38931" y="55254"/>
                </a:lnTo>
                <a:cubicBezTo>
                  <a:pt x="47949" y="55140"/>
                  <a:pt x="55256" y="47834"/>
                  <a:pt x="55370" y="38815"/>
                </a:cubicBezTo>
                <a:lnTo>
                  <a:pt x="55370" y="16439"/>
                </a:lnTo>
                <a:cubicBezTo>
                  <a:pt x="55370" y="7421"/>
                  <a:pt x="47949" y="0"/>
                  <a:pt x="389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8071550" y="3282752"/>
            <a:ext cx="274090" cy="273451"/>
          </a:xfrm>
          <a:custGeom>
            <a:avLst/>
            <a:gdLst/>
            <a:ahLst/>
            <a:cxnLst/>
            <a:rect l="l" t="t" r="r" b="b"/>
            <a:pathLst>
              <a:path w="49319" h="49204" extrusionOk="0">
                <a:moveTo>
                  <a:pt x="5937" y="0"/>
                </a:moveTo>
                <a:cubicBezTo>
                  <a:pt x="2740" y="0"/>
                  <a:pt x="115" y="2626"/>
                  <a:pt x="115" y="5822"/>
                </a:cubicBezTo>
                <a:cubicBezTo>
                  <a:pt x="0" y="9133"/>
                  <a:pt x="2626" y="11873"/>
                  <a:pt x="5937" y="11873"/>
                </a:cubicBezTo>
                <a:cubicBezTo>
                  <a:pt x="9248" y="11873"/>
                  <a:pt x="11988" y="9133"/>
                  <a:pt x="11988" y="5822"/>
                </a:cubicBezTo>
                <a:cubicBezTo>
                  <a:pt x="11873" y="2626"/>
                  <a:pt x="9248" y="0"/>
                  <a:pt x="5937" y="0"/>
                </a:cubicBezTo>
                <a:close/>
                <a:moveTo>
                  <a:pt x="800" y="16325"/>
                </a:moveTo>
                <a:lnTo>
                  <a:pt x="800" y="49204"/>
                </a:lnTo>
                <a:lnTo>
                  <a:pt x="11074" y="49204"/>
                </a:lnTo>
                <a:lnTo>
                  <a:pt x="11074" y="16325"/>
                </a:lnTo>
                <a:close/>
                <a:moveTo>
                  <a:pt x="36787" y="15521"/>
                </a:moveTo>
                <a:cubicBezTo>
                  <a:pt x="32910" y="15521"/>
                  <a:pt x="29289" y="17557"/>
                  <a:pt x="27400" y="20892"/>
                </a:cubicBezTo>
                <a:lnTo>
                  <a:pt x="27171" y="20892"/>
                </a:lnTo>
                <a:lnTo>
                  <a:pt x="27171" y="16325"/>
                </a:lnTo>
                <a:lnTo>
                  <a:pt x="17467" y="16325"/>
                </a:lnTo>
                <a:lnTo>
                  <a:pt x="17467" y="49204"/>
                </a:lnTo>
                <a:lnTo>
                  <a:pt x="27628" y="49204"/>
                </a:lnTo>
                <a:lnTo>
                  <a:pt x="27628" y="32993"/>
                </a:lnTo>
                <a:cubicBezTo>
                  <a:pt x="27628" y="28655"/>
                  <a:pt x="28541" y="24545"/>
                  <a:pt x="33793" y="24545"/>
                </a:cubicBezTo>
                <a:cubicBezTo>
                  <a:pt x="39044" y="24545"/>
                  <a:pt x="39044" y="29454"/>
                  <a:pt x="39044" y="33221"/>
                </a:cubicBezTo>
                <a:lnTo>
                  <a:pt x="39044" y="49204"/>
                </a:lnTo>
                <a:lnTo>
                  <a:pt x="49319" y="49204"/>
                </a:lnTo>
                <a:lnTo>
                  <a:pt x="49319" y="31166"/>
                </a:lnTo>
                <a:cubicBezTo>
                  <a:pt x="49319" y="22262"/>
                  <a:pt x="47492" y="15526"/>
                  <a:pt x="37103" y="15526"/>
                </a:cubicBezTo>
                <a:cubicBezTo>
                  <a:pt x="36998" y="15523"/>
                  <a:pt x="36892" y="15521"/>
                  <a:pt x="36787" y="155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6749651"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7373613"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7988400"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txBox="1"/>
          <p:nvPr/>
        </p:nvSpPr>
        <p:spPr>
          <a:xfrm>
            <a:off x="4969600" y="4446277"/>
            <a:ext cx="3459300" cy="184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chemeClr val="lt2"/>
                </a:solidFill>
                <a:latin typeface="Spartan"/>
                <a:ea typeface="Spartan"/>
                <a:cs typeface="Spartan"/>
                <a:sym typeface="Spartan"/>
              </a:rPr>
              <a:t>Please keep this slide for attribution</a:t>
            </a:r>
            <a:endParaRPr sz="1200">
              <a:solidFill>
                <a:schemeClr val="lt2"/>
              </a:solidFill>
              <a:latin typeface="Spartan"/>
              <a:ea typeface="Spartan"/>
              <a:cs typeface="Spartan"/>
              <a:sym typeface="Spartan"/>
            </a:endParaRPr>
          </a:p>
        </p:txBody>
      </p:sp>
      <p:pic>
        <p:nvPicPr>
          <p:cNvPr id="13" name="Google Shape;1211;p70"/>
          <p:cNvPicPr preferRelativeResize="0"/>
          <p:nvPr/>
        </p:nvPicPr>
        <p:blipFill rotWithShape="1">
          <a:blip r:embed="rId3">
            <a:alphaModFix/>
          </a:blip>
          <a:srcRect l="4194" t="11228" r="4213" b="8854"/>
          <a:stretch/>
        </p:blipFill>
        <p:spPr>
          <a:xfrm>
            <a:off x="135467" y="118735"/>
            <a:ext cx="3127022" cy="2881165"/>
          </a:xfrm>
          <a:prstGeom prst="rect">
            <a:avLst/>
          </a:prstGeom>
          <a:noFill/>
          <a:ln>
            <a:noFill/>
          </a:ln>
        </p:spPr>
      </p:pic>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77334" y="3556202"/>
            <a:ext cx="1381174" cy="148499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3000">
              <a:schemeClr val="dk1"/>
            </a:gs>
            <a:gs pos="47000">
              <a:srgbClr val="088481"/>
            </a:gs>
            <a:gs pos="100000">
              <a:schemeClr val="dk2"/>
            </a:gs>
          </a:gsLst>
          <a:lin ang="2700006" scaled="0"/>
        </a:gradFill>
        <a:effectLst/>
      </p:bgPr>
    </p:bg>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Problem Statement</a:t>
            </a:r>
            <a:endParaRPr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identified the problem to be solved</a:t>
            </a:r>
            <a:endParaRPr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presented through storyline </a:t>
            </a:r>
            <a:endParaRPr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Problem Statement</a:t>
            </a:r>
            <a:endParaRPr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identified the problem to be solved</a:t>
            </a:r>
            <a:endParaRPr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presented through storyline </a:t>
            </a:r>
            <a:endParaRPr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119397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39"/>
                                        </p:tgtEl>
                                        <p:attrNameLst>
                                          <p:attrName>style.opacity</p:attrName>
                                        </p:attrNameLst>
                                      </p:cBhvr>
                                      <p:to>
                                        <p:strVal val="0.25"/>
                                      </p:to>
                                    </p:set>
                                    <p:animEffect filter="image" prLst="opacity: 0.25">
                                      <p:cBhvr rctx="IE">
                                        <p:cTn id="7" dur="indefinite"/>
                                        <p:tgtEl>
                                          <p:spTgt spid="539"/>
                                        </p:tgtEl>
                                      </p:cBhvr>
                                    </p:animEffect>
                                  </p:childTnLst>
                                </p:cTn>
                              </p:par>
                              <p:par>
                                <p:cTn id="8" presetID="9" presetClass="emph" presetSubtype="0" grpId="0" nodeType="withEffect">
                                  <p:stCondLst>
                                    <p:cond delay="0"/>
                                  </p:stCondLst>
                                  <p:childTnLst>
                                    <p:set>
                                      <p:cBhvr rctx="PPT">
                                        <p:cTn id="9" dur="indefinite"/>
                                        <p:tgtEl>
                                          <p:spTgt spid="547">
                                            <p:txEl>
                                              <p:pRg st="0" end="0"/>
                                            </p:txEl>
                                          </p:spTgt>
                                        </p:tgtEl>
                                        <p:attrNameLst>
                                          <p:attrName>style.opacity</p:attrName>
                                        </p:attrNameLst>
                                      </p:cBhvr>
                                      <p:to>
                                        <p:strVal val="0.25"/>
                                      </p:to>
                                    </p:set>
                                    <p:animEffect filter="image" prLst="opacity: 0.25">
                                      <p:cBhvr rctx="IE">
                                        <p:cTn id="10" dur="indefinite"/>
                                        <p:tgtEl>
                                          <p:spTgt spid="547">
                                            <p:txEl>
                                              <p:pRg st="0" end="0"/>
                                            </p:txEl>
                                          </p:spTgt>
                                        </p:tgtEl>
                                      </p:cBhvr>
                                    </p:animEffect>
                                  </p:childTnLst>
                                </p:cTn>
                              </p:par>
                              <p:par>
                                <p:cTn id="11" presetID="9" presetClass="emph" presetSubtype="0" grpId="0" nodeType="withEffect">
                                  <p:stCondLst>
                                    <p:cond delay="0"/>
                                  </p:stCondLst>
                                  <p:childTnLst>
                                    <p:set>
                                      <p:cBhvr rctx="PPT">
                                        <p:cTn id="12" dur="indefinite"/>
                                        <p:tgtEl>
                                          <p:spTgt spid="548">
                                            <p:txEl>
                                              <p:pRg st="0" end="0"/>
                                            </p:txEl>
                                          </p:spTgt>
                                        </p:tgtEl>
                                        <p:attrNameLst>
                                          <p:attrName>style.opacity</p:attrName>
                                        </p:attrNameLst>
                                      </p:cBhvr>
                                      <p:to>
                                        <p:strVal val="0.25"/>
                                      </p:to>
                                    </p:set>
                                    <p:animEffect filter="image" prLst="opacity: 0.25">
                                      <p:cBhvr rctx="IE">
                                        <p:cTn id="13" dur="indefinite"/>
                                        <p:tgtEl>
                                          <p:spTgt spid="548">
                                            <p:txEl>
                                              <p:pRg st="0" end="0"/>
                                            </p:txEl>
                                          </p:spTgt>
                                        </p:tgtEl>
                                      </p:cBhvr>
                                    </p:animEffect>
                                  </p:childTnLst>
                                </p:cTn>
                              </p:par>
                              <p:par>
                                <p:cTn id="14" presetID="9" presetClass="emph" presetSubtype="0" grpId="0" nodeType="withEffect">
                                  <p:stCondLst>
                                    <p:cond delay="0"/>
                                  </p:stCondLst>
                                  <p:childTnLst>
                                    <p:set>
                                      <p:cBhvr rctx="PPT">
                                        <p:cTn id="15" dur="indefinite"/>
                                        <p:tgtEl>
                                          <p:spTgt spid="541"/>
                                        </p:tgtEl>
                                        <p:attrNameLst>
                                          <p:attrName>style.opacity</p:attrName>
                                        </p:attrNameLst>
                                      </p:cBhvr>
                                      <p:to>
                                        <p:strVal val="0.25"/>
                                      </p:to>
                                    </p:set>
                                    <p:animEffect filter="image" prLst="opacity: 0.25">
                                      <p:cBhvr rctx="IE">
                                        <p:cTn id="16" dur="indefinite"/>
                                        <p:tgtEl>
                                          <p:spTgt spid="541"/>
                                        </p:tgtEl>
                                      </p:cBhvr>
                                    </p:animEffect>
                                  </p:childTnLst>
                                </p:cTn>
                              </p:par>
                              <p:par>
                                <p:cTn id="17" presetID="9" presetClass="emph" presetSubtype="0" grpId="0" nodeType="withEffect">
                                  <p:stCondLst>
                                    <p:cond delay="0"/>
                                  </p:stCondLst>
                                  <p:childTnLst>
                                    <p:set>
                                      <p:cBhvr rctx="PPT">
                                        <p:cTn id="18" dur="indefinite"/>
                                        <p:tgtEl>
                                          <p:spTgt spid="538"/>
                                        </p:tgtEl>
                                        <p:attrNameLst>
                                          <p:attrName>style.opacity</p:attrName>
                                        </p:attrNameLst>
                                      </p:cBhvr>
                                      <p:to>
                                        <p:strVal val="0.25"/>
                                      </p:to>
                                    </p:set>
                                    <p:animEffect filter="image" prLst="opacity: 0.25">
                                      <p:cBhvr rctx="IE">
                                        <p:cTn id="19" dur="indefinite"/>
                                        <p:tgtEl>
                                          <p:spTgt spid="538"/>
                                        </p:tgtEl>
                                      </p:cBhvr>
                                    </p:animEffect>
                                  </p:childTnLst>
                                </p:cTn>
                              </p:par>
                              <p:par>
                                <p:cTn id="20" presetID="9" presetClass="emph" presetSubtype="0" grpId="0" nodeType="withEffect">
                                  <p:stCondLst>
                                    <p:cond delay="0"/>
                                  </p:stCondLst>
                                  <p:childTnLst>
                                    <p:set>
                                      <p:cBhvr rctx="PPT">
                                        <p:cTn id="21" dur="indefinite"/>
                                        <p:tgtEl>
                                          <p:spTgt spid="19"/>
                                        </p:tgtEl>
                                        <p:attrNameLst>
                                          <p:attrName>style.opacity</p:attrName>
                                        </p:attrNameLst>
                                      </p:cBhvr>
                                      <p:to>
                                        <p:strVal val="0.25"/>
                                      </p:to>
                                    </p:set>
                                    <p:animEffect filter="image" prLst="opacity: 0.25">
                                      <p:cBhvr rctx="IE">
                                        <p:cTn id="22" dur="indefinite"/>
                                        <p:tgtEl>
                                          <p:spTgt spid="19"/>
                                        </p:tgtEl>
                                      </p:cBhvr>
                                    </p:animEffect>
                                  </p:childTnLst>
                                </p:cTn>
                              </p:par>
                              <p:par>
                                <p:cTn id="23" presetID="9" presetClass="emph" presetSubtype="0" grpId="0" nodeType="withEffect">
                                  <p:stCondLst>
                                    <p:cond delay="0"/>
                                  </p:stCondLst>
                                  <p:childTnLst>
                                    <p:set>
                                      <p:cBhvr rctx="PPT">
                                        <p:cTn id="24" dur="indefinite"/>
                                        <p:tgtEl>
                                          <p:spTgt spid="20"/>
                                        </p:tgtEl>
                                        <p:attrNameLst>
                                          <p:attrName>style.opacity</p:attrName>
                                        </p:attrNameLst>
                                      </p:cBhvr>
                                      <p:to>
                                        <p:strVal val="0.25"/>
                                      </p:to>
                                    </p:set>
                                    <p:animEffect filter="image" prLst="opacity: 0.25">
                                      <p:cBhvr rctx="IE">
                                        <p:cTn id="25" dur="indefinite"/>
                                        <p:tgtEl>
                                          <p:spTgt spid="20"/>
                                        </p:tgtEl>
                                      </p:cBhvr>
                                    </p:animEffect>
                                  </p:childTnLst>
                                </p:cTn>
                              </p:par>
                              <p:par>
                                <p:cTn id="26" presetID="9" presetClass="emph" presetSubtype="0" grpId="0" nodeType="withEffect">
                                  <p:stCondLst>
                                    <p:cond delay="0"/>
                                  </p:stCondLst>
                                  <p:childTnLst>
                                    <p:set>
                                      <p:cBhvr rctx="PPT">
                                        <p:cTn id="27" dur="indefinite"/>
                                        <p:tgtEl>
                                          <p:spTgt spid="550">
                                            <p:txEl>
                                              <p:pRg st="0" end="0"/>
                                            </p:txEl>
                                          </p:spTgt>
                                        </p:tgtEl>
                                        <p:attrNameLst>
                                          <p:attrName>style.opacity</p:attrName>
                                        </p:attrNameLst>
                                      </p:cBhvr>
                                      <p:to>
                                        <p:strVal val="0.25"/>
                                      </p:to>
                                    </p:set>
                                    <p:animEffect filter="image" prLst="opacity: 0.25">
                                      <p:cBhvr rctx="IE">
                                        <p:cTn id="28" dur="indefinite"/>
                                        <p:tgtEl>
                                          <p:spTgt spid="550">
                                            <p:txEl>
                                              <p:pRg st="0" end="0"/>
                                            </p:txEl>
                                          </p:spTgt>
                                        </p:tgtEl>
                                      </p:cBhvr>
                                    </p:animEffect>
                                  </p:childTnLst>
                                </p:cTn>
                              </p:par>
                              <p:par>
                                <p:cTn id="29" presetID="9" presetClass="emph" presetSubtype="0" grpId="0" nodeType="withEffect">
                                  <p:stCondLst>
                                    <p:cond delay="0"/>
                                  </p:stCondLst>
                                  <p:childTnLst>
                                    <p:set>
                                      <p:cBhvr rctx="PPT">
                                        <p:cTn id="30" dur="indefinite"/>
                                        <p:tgtEl>
                                          <p:spTgt spid="549">
                                            <p:txEl>
                                              <p:pRg st="0" end="0"/>
                                            </p:txEl>
                                          </p:spTgt>
                                        </p:tgtEl>
                                        <p:attrNameLst>
                                          <p:attrName>style.opacity</p:attrName>
                                        </p:attrNameLst>
                                      </p:cBhvr>
                                      <p:to>
                                        <p:strVal val="0.25"/>
                                      </p:to>
                                    </p:set>
                                    <p:animEffect filter="image" prLst="opacity: 0.25">
                                      <p:cBhvr rctx="IE">
                                        <p:cTn id="31" dur="indefinite"/>
                                        <p:tgtEl>
                                          <p:spTgt spid="549">
                                            <p:txEl>
                                              <p:pRg st="0" end="0"/>
                                            </p:txEl>
                                          </p:spTgt>
                                        </p:tgtEl>
                                      </p:cBhvr>
                                    </p:animEffect>
                                  </p:childTnLst>
                                </p:cTn>
                              </p:par>
                              <p:par>
                                <p:cTn id="32" presetID="9" presetClass="emph" presetSubtype="0" grpId="0" nodeType="withEffect">
                                  <p:stCondLst>
                                    <p:cond delay="0"/>
                                  </p:stCondLst>
                                  <p:childTnLst>
                                    <p:set>
                                      <p:cBhvr rctx="PPT">
                                        <p:cTn id="33" dur="indefinite"/>
                                        <p:tgtEl>
                                          <p:spTgt spid="23"/>
                                        </p:tgtEl>
                                        <p:attrNameLst>
                                          <p:attrName>style.opacity</p:attrName>
                                        </p:attrNameLst>
                                      </p:cBhvr>
                                      <p:to>
                                        <p:strVal val="0.25"/>
                                      </p:to>
                                    </p:set>
                                    <p:animEffect filter="image" prLst="opacity: 0.25">
                                      <p:cBhvr rctx="IE">
                                        <p:cTn id="34" dur="indefinite"/>
                                        <p:tgtEl>
                                          <p:spTgt spid="23"/>
                                        </p:tgtEl>
                                      </p:cBhvr>
                                    </p:animEffect>
                                  </p:childTnLst>
                                </p:cTn>
                              </p:par>
                              <p:par>
                                <p:cTn id="35" presetID="9" presetClass="emph" presetSubtype="0" grpId="0" nodeType="withEffect">
                                  <p:stCondLst>
                                    <p:cond delay="0"/>
                                  </p:stCondLst>
                                  <p:childTnLst>
                                    <p:set>
                                      <p:cBhvr rctx="PPT">
                                        <p:cTn id="36" dur="indefinite"/>
                                        <p:tgtEl>
                                          <p:spTgt spid="24"/>
                                        </p:tgtEl>
                                        <p:attrNameLst>
                                          <p:attrName>style.opacity</p:attrName>
                                        </p:attrNameLst>
                                      </p:cBhvr>
                                      <p:to>
                                        <p:strVal val="0.25"/>
                                      </p:to>
                                    </p:set>
                                    <p:animEffect filter="image" prLst="opacity: 0.25">
                                      <p:cBhvr rctx="IE">
                                        <p:cTn id="37" dur="indefinite"/>
                                        <p:tgtEl>
                                          <p:spTgt spid="24"/>
                                        </p:tgtEl>
                                      </p:cBhvr>
                                    </p:animEffect>
                                  </p:childTnLst>
                                </p:cTn>
                              </p:par>
                              <p:par>
                                <p:cTn id="38" presetID="9" presetClass="emph" presetSubtype="0" grpId="0" nodeType="withEffect">
                                  <p:stCondLst>
                                    <p:cond delay="0"/>
                                  </p:stCondLst>
                                  <p:childTnLst>
                                    <p:set>
                                      <p:cBhvr rctx="PPT">
                                        <p:cTn id="39" dur="indefinite"/>
                                        <p:tgtEl>
                                          <p:spTgt spid="22"/>
                                        </p:tgtEl>
                                        <p:attrNameLst>
                                          <p:attrName>style.opacity</p:attrName>
                                        </p:attrNameLst>
                                      </p:cBhvr>
                                      <p:to>
                                        <p:strVal val="0.25"/>
                                      </p:to>
                                    </p:set>
                                    <p:animEffect filter="image" prLst="opacity: 0.25">
                                      <p:cBhvr rctx="IE">
                                        <p:cTn id="40" dur="indefinite"/>
                                        <p:tgtEl>
                                          <p:spTgt spid="22"/>
                                        </p:tgtEl>
                                      </p:cBhvr>
                                    </p:animEffect>
                                  </p:childTnLst>
                                </p:cTn>
                              </p:par>
                              <p:par>
                                <p:cTn id="41" presetID="9" presetClass="emph" presetSubtype="0" grpId="0" nodeType="withEffect">
                                  <p:stCondLst>
                                    <p:cond delay="0"/>
                                  </p:stCondLst>
                                  <p:childTnLst>
                                    <p:set>
                                      <p:cBhvr rctx="PPT">
                                        <p:cTn id="42" dur="indefinite"/>
                                        <p:tgtEl>
                                          <p:spTgt spid="21"/>
                                        </p:tgtEl>
                                        <p:attrNameLst>
                                          <p:attrName>style.opacity</p:attrName>
                                        </p:attrNameLst>
                                      </p:cBhvr>
                                      <p:to>
                                        <p:strVal val="0.25"/>
                                      </p:to>
                                    </p:set>
                                    <p:animEffect filter="image" prLst="opacity: 0.25">
                                      <p:cBhvr rctx="IE">
                                        <p:cTn id="43" dur="indefinite"/>
                                        <p:tgtEl>
                                          <p:spTgt spid="21"/>
                                        </p:tgtEl>
                                      </p:cBhvr>
                                    </p:animEffect>
                                  </p:childTnLst>
                                </p:cTn>
                              </p:par>
                              <p:par>
                                <p:cTn id="44" presetID="9" presetClass="emph" presetSubtype="0" grpId="0" nodeType="withEffect">
                                  <p:stCondLst>
                                    <p:cond delay="0"/>
                                  </p:stCondLst>
                                  <p:childTnLst>
                                    <p:set>
                                      <p:cBhvr rctx="PPT">
                                        <p:cTn id="45" dur="indefinite"/>
                                        <p:tgtEl>
                                          <p:spTgt spid="546">
                                            <p:txEl>
                                              <p:pRg st="0" end="0"/>
                                            </p:txEl>
                                          </p:spTgt>
                                        </p:tgtEl>
                                        <p:attrNameLst>
                                          <p:attrName>style.opacity</p:attrName>
                                        </p:attrNameLst>
                                      </p:cBhvr>
                                      <p:to>
                                        <p:strVal val="0.25"/>
                                      </p:to>
                                    </p:set>
                                    <p:animEffect filter="image" prLst="opacity: 0.25">
                                      <p:cBhvr rctx="IE">
                                        <p:cTn id="46" dur="indefinite"/>
                                        <p:tgtEl>
                                          <p:spTgt spid="546">
                                            <p:txEl>
                                              <p:pRg st="0" end="0"/>
                                            </p:txEl>
                                          </p:spTgt>
                                        </p:tgtEl>
                                      </p:cBhvr>
                                    </p:animEffect>
                                  </p:childTnLst>
                                </p:cTn>
                              </p:par>
                              <p:par>
                                <p:cTn id="47" presetID="9" presetClass="emph" presetSubtype="0" grpId="0" nodeType="withEffect">
                                  <p:stCondLst>
                                    <p:cond delay="0"/>
                                  </p:stCondLst>
                                  <p:childTnLst>
                                    <p:set>
                                      <p:cBhvr rctx="PPT">
                                        <p:cTn id="48" dur="indefinite"/>
                                        <p:tgtEl>
                                          <p:spTgt spid="545">
                                            <p:txEl>
                                              <p:pRg st="0" end="0"/>
                                            </p:txEl>
                                          </p:spTgt>
                                        </p:tgtEl>
                                        <p:attrNameLst>
                                          <p:attrName>style.opacity</p:attrName>
                                        </p:attrNameLst>
                                      </p:cBhvr>
                                      <p:to>
                                        <p:strVal val="0.25"/>
                                      </p:to>
                                    </p:set>
                                    <p:animEffect filter="image" prLst="opacity: 0.25">
                                      <p:cBhvr rctx="IE">
                                        <p:cTn id="49" dur="indefinite"/>
                                        <p:tgtEl>
                                          <p:spTgt spid="5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1" grpId="0" animBg="1"/>
      <p:bldP spid="545" grpId="0" build="p"/>
      <p:bldP spid="546" grpId="0" build="p"/>
      <p:bldP spid="547" grpId="0" build="p"/>
      <p:bldP spid="548" grpId="0" build="p"/>
      <p:bldP spid="549" grpId="0" build="p"/>
      <p:bldP spid="550" grpId="0" build="p"/>
      <p:bldP spid="19" grpId="0" animBg="1"/>
      <p:bldP spid="20" grpId="0" animBg="1"/>
      <p:bldP spid="21" grpId="0"/>
      <p:bldP spid="22"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Problem Statement</a:t>
            </a:r>
            <a:endParaRPr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identified the problem to be solved</a:t>
            </a:r>
            <a:endParaRPr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presented through storyline </a:t>
            </a:r>
            <a:endParaRPr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420223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43">
                                            <p:txEl>
                                              <p:pRg st="0" end="0"/>
                                            </p:txEl>
                                          </p:spTgt>
                                        </p:tgtEl>
                                        <p:attrNameLst>
                                          <p:attrName>style.opacity</p:attrName>
                                        </p:attrNameLst>
                                      </p:cBhvr>
                                      <p:to>
                                        <p:strVal val="0.25"/>
                                      </p:to>
                                    </p:set>
                                    <p:animEffect filter="image" prLst="opacity: 0.25">
                                      <p:cBhvr rctx="IE">
                                        <p:cTn id="7" dur="indefinite"/>
                                        <p:tgtEl>
                                          <p:spTgt spid="543">
                                            <p:txEl>
                                              <p:pRg st="0" end="0"/>
                                            </p:txEl>
                                          </p:spTgt>
                                        </p:tgtEl>
                                      </p:cBhvr>
                                    </p:animEffect>
                                  </p:childTnLst>
                                </p:cTn>
                              </p:par>
                              <p:par>
                                <p:cTn id="8" presetID="9" presetClass="emph" presetSubtype="0" grpId="0" nodeType="withEffect">
                                  <p:stCondLst>
                                    <p:cond delay="0"/>
                                  </p:stCondLst>
                                  <p:childTnLst>
                                    <p:set>
                                      <p:cBhvr rctx="PPT">
                                        <p:cTn id="9" dur="indefinite"/>
                                        <p:tgtEl>
                                          <p:spTgt spid="544">
                                            <p:txEl>
                                              <p:pRg st="0" end="0"/>
                                            </p:txEl>
                                          </p:spTgt>
                                        </p:tgtEl>
                                        <p:attrNameLst>
                                          <p:attrName>style.opacity</p:attrName>
                                        </p:attrNameLst>
                                      </p:cBhvr>
                                      <p:to>
                                        <p:strVal val="0.25"/>
                                      </p:to>
                                    </p:set>
                                    <p:animEffect filter="image" prLst="opacity: 0.25">
                                      <p:cBhvr rctx="IE">
                                        <p:cTn id="10" dur="indefinite"/>
                                        <p:tgtEl>
                                          <p:spTgt spid="544">
                                            <p:txEl>
                                              <p:pRg st="0" end="0"/>
                                            </p:txEl>
                                          </p:spTgt>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45">
                                            <p:txEl>
                                              <p:pRg st="0" end="0"/>
                                            </p:txEl>
                                          </p:spTgt>
                                        </p:tgtEl>
                                        <p:attrNameLst>
                                          <p:attrName>style.opacity</p:attrName>
                                        </p:attrNameLst>
                                      </p:cBhvr>
                                      <p:to>
                                        <p:strVal val="0.25"/>
                                      </p:to>
                                    </p:set>
                                    <p:animEffect filter="image" prLst="opacity: 0.25">
                                      <p:cBhvr rctx="IE">
                                        <p:cTn id="16" dur="indefinite"/>
                                        <p:tgtEl>
                                          <p:spTgt spid="545">
                                            <p:txEl>
                                              <p:pRg st="0" end="0"/>
                                            </p:txEl>
                                          </p:spTgt>
                                        </p:tgtEl>
                                      </p:cBhvr>
                                    </p:animEffect>
                                  </p:childTnLst>
                                </p:cTn>
                              </p:par>
                              <p:par>
                                <p:cTn id="17" presetID="9" presetClass="emph" presetSubtype="0" grpId="0" nodeType="withEffect">
                                  <p:stCondLst>
                                    <p:cond delay="0"/>
                                  </p:stCondLst>
                                  <p:childTnLst>
                                    <p:set>
                                      <p:cBhvr rctx="PPT">
                                        <p:cTn id="18" dur="indefinite"/>
                                        <p:tgtEl>
                                          <p:spTgt spid="546">
                                            <p:txEl>
                                              <p:pRg st="0" end="0"/>
                                            </p:txEl>
                                          </p:spTgt>
                                        </p:tgtEl>
                                        <p:attrNameLst>
                                          <p:attrName>style.opacity</p:attrName>
                                        </p:attrNameLst>
                                      </p:cBhvr>
                                      <p:to>
                                        <p:strVal val="0.25"/>
                                      </p:to>
                                    </p:set>
                                    <p:animEffect filter="image" prLst="opacity: 0.25">
                                      <p:cBhvr rctx="IE">
                                        <p:cTn id="19" dur="indefinite"/>
                                        <p:tgtEl>
                                          <p:spTgt spid="546">
                                            <p:txEl>
                                              <p:pRg st="0" end="0"/>
                                            </p:txEl>
                                          </p:spTgt>
                                        </p:tgtEl>
                                      </p:cBhvr>
                                    </p:animEffect>
                                  </p:childTnLst>
                                </p:cTn>
                              </p:par>
                              <p:par>
                                <p:cTn id="20" presetID="9" presetClass="emph" presetSubtype="0" grpId="0" nodeType="withEffect">
                                  <p:stCondLst>
                                    <p:cond delay="0"/>
                                  </p:stCondLst>
                                  <p:childTnLst>
                                    <p:set>
                                      <p:cBhvr rctx="PPT">
                                        <p:cTn id="21" dur="indefinite"/>
                                        <p:tgtEl>
                                          <p:spTgt spid="538"/>
                                        </p:tgtEl>
                                        <p:attrNameLst>
                                          <p:attrName>style.opacity</p:attrName>
                                        </p:attrNameLst>
                                      </p:cBhvr>
                                      <p:to>
                                        <p:strVal val="0.25"/>
                                      </p:to>
                                    </p:set>
                                    <p:animEffect filter="image" prLst="opacity: 0.25">
                                      <p:cBhvr rctx="IE">
                                        <p:cTn id="22" dur="indefinite"/>
                                        <p:tgtEl>
                                          <p:spTgt spid="538"/>
                                        </p:tgtEl>
                                      </p:cBhvr>
                                    </p:animEffect>
                                  </p:childTnLst>
                                </p:cTn>
                              </p:par>
                              <p:par>
                                <p:cTn id="23" presetID="9" presetClass="emph" presetSubtype="0" grpId="0" nodeType="withEffect">
                                  <p:stCondLst>
                                    <p:cond delay="0"/>
                                  </p:stCondLst>
                                  <p:childTnLst>
                                    <p:set>
                                      <p:cBhvr rctx="PPT">
                                        <p:cTn id="24" dur="indefinite"/>
                                        <p:tgtEl>
                                          <p:spTgt spid="21"/>
                                        </p:tgtEl>
                                        <p:attrNameLst>
                                          <p:attrName>style.opacity</p:attrName>
                                        </p:attrNameLst>
                                      </p:cBhvr>
                                      <p:to>
                                        <p:strVal val="0.25"/>
                                      </p:to>
                                    </p:set>
                                    <p:animEffect filter="image" prLst="opacity: 0.25">
                                      <p:cBhvr rctx="IE">
                                        <p:cTn id="25" dur="indefinite"/>
                                        <p:tgtEl>
                                          <p:spTgt spid="21"/>
                                        </p:tgtEl>
                                      </p:cBhvr>
                                    </p:animEffect>
                                  </p:childTnLst>
                                </p:cTn>
                              </p:par>
                              <p:par>
                                <p:cTn id="26" presetID="9" presetClass="emph" presetSubtype="0" grpId="0" nodeType="withEffect">
                                  <p:stCondLst>
                                    <p:cond delay="0"/>
                                  </p:stCondLst>
                                  <p:childTnLst>
                                    <p:set>
                                      <p:cBhvr rctx="PPT">
                                        <p:cTn id="27" dur="indefinite"/>
                                        <p:tgtEl>
                                          <p:spTgt spid="22"/>
                                        </p:tgtEl>
                                        <p:attrNameLst>
                                          <p:attrName>style.opacity</p:attrName>
                                        </p:attrNameLst>
                                      </p:cBhvr>
                                      <p:to>
                                        <p:strVal val="0.25"/>
                                      </p:to>
                                    </p:set>
                                    <p:animEffect filter="image" prLst="opacity: 0.25">
                                      <p:cBhvr rctx="IE">
                                        <p:cTn id="28" dur="indefinite"/>
                                        <p:tgtEl>
                                          <p:spTgt spid="22"/>
                                        </p:tgtEl>
                                      </p:cBhvr>
                                    </p:animEffect>
                                  </p:childTnLst>
                                </p:cTn>
                              </p:par>
                              <p:par>
                                <p:cTn id="29" presetID="9" presetClass="emph" presetSubtype="0" grpId="0" nodeType="withEffect">
                                  <p:stCondLst>
                                    <p:cond delay="0"/>
                                  </p:stCondLst>
                                  <p:childTnLst>
                                    <p:set>
                                      <p:cBhvr rctx="PPT">
                                        <p:cTn id="30" dur="indefinite"/>
                                        <p:tgtEl>
                                          <p:spTgt spid="19"/>
                                        </p:tgtEl>
                                        <p:attrNameLst>
                                          <p:attrName>style.opacity</p:attrName>
                                        </p:attrNameLst>
                                      </p:cBhvr>
                                      <p:to>
                                        <p:strVal val="0.25"/>
                                      </p:to>
                                    </p:set>
                                    <p:animEffect filter="image" prLst="opacity: 0.25">
                                      <p:cBhvr rctx="IE">
                                        <p:cTn id="31" dur="indefinite"/>
                                        <p:tgtEl>
                                          <p:spTgt spid="19"/>
                                        </p:tgtEl>
                                      </p:cBhvr>
                                    </p:animEffect>
                                  </p:childTnLst>
                                </p:cTn>
                              </p:par>
                              <p:par>
                                <p:cTn id="32" presetID="9" presetClass="emph" presetSubtype="0" grpId="0" nodeType="withEffect">
                                  <p:stCondLst>
                                    <p:cond delay="0"/>
                                  </p:stCondLst>
                                  <p:childTnLst>
                                    <p:set>
                                      <p:cBhvr rctx="PPT">
                                        <p:cTn id="33" dur="indefinite"/>
                                        <p:tgtEl>
                                          <p:spTgt spid="541"/>
                                        </p:tgtEl>
                                        <p:attrNameLst>
                                          <p:attrName>style.opacity</p:attrName>
                                        </p:attrNameLst>
                                      </p:cBhvr>
                                      <p:to>
                                        <p:strVal val="0.25"/>
                                      </p:to>
                                    </p:set>
                                    <p:animEffect filter="image" prLst="opacity: 0.25">
                                      <p:cBhvr rctx="IE">
                                        <p:cTn id="34" dur="indefinite"/>
                                        <p:tgtEl>
                                          <p:spTgt spid="541"/>
                                        </p:tgtEl>
                                      </p:cBhvr>
                                    </p:animEffect>
                                  </p:childTnLst>
                                </p:cTn>
                              </p:par>
                              <p:par>
                                <p:cTn id="35" presetID="9" presetClass="emph" presetSubtype="0" grpId="0" nodeType="withEffect">
                                  <p:stCondLst>
                                    <p:cond delay="0"/>
                                  </p:stCondLst>
                                  <p:childTnLst>
                                    <p:set>
                                      <p:cBhvr rctx="PPT">
                                        <p:cTn id="36" dur="indefinite"/>
                                        <p:tgtEl>
                                          <p:spTgt spid="550">
                                            <p:txEl>
                                              <p:pRg st="0" end="0"/>
                                            </p:txEl>
                                          </p:spTgt>
                                        </p:tgtEl>
                                        <p:attrNameLst>
                                          <p:attrName>style.opacity</p:attrName>
                                        </p:attrNameLst>
                                      </p:cBhvr>
                                      <p:to>
                                        <p:strVal val="0.25"/>
                                      </p:to>
                                    </p:set>
                                    <p:animEffect filter="image" prLst="opacity: 0.25">
                                      <p:cBhvr rctx="IE">
                                        <p:cTn id="37" dur="indefinite"/>
                                        <p:tgtEl>
                                          <p:spTgt spid="550">
                                            <p:txEl>
                                              <p:pRg st="0" end="0"/>
                                            </p:txEl>
                                          </p:spTgt>
                                        </p:tgtEl>
                                      </p:cBhvr>
                                    </p:animEffect>
                                  </p:childTnLst>
                                </p:cTn>
                              </p:par>
                              <p:par>
                                <p:cTn id="38" presetID="9" presetClass="emph" presetSubtype="0" grpId="0" nodeType="withEffect">
                                  <p:stCondLst>
                                    <p:cond delay="0"/>
                                  </p:stCondLst>
                                  <p:childTnLst>
                                    <p:set>
                                      <p:cBhvr rctx="PPT">
                                        <p:cTn id="39" dur="indefinite"/>
                                        <p:tgtEl>
                                          <p:spTgt spid="549">
                                            <p:txEl>
                                              <p:pRg st="0" end="0"/>
                                            </p:txEl>
                                          </p:spTgt>
                                        </p:tgtEl>
                                        <p:attrNameLst>
                                          <p:attrName>style.opacity</p:attrName>
                                        </p:attrNameLst>
                                      </p:cBhvr>
                                      <p:to>
                                        <p:strVal val="0.25"/>
                                      </p:to>
                                    </p:set>
                                    <p:animEffect filter="image" prLst="opacity: 0.25">
                                      <p:cBhvr rctx="IE">
                                        <p:cTn id="40" dur="indefinite"/>
                                        <p:tgtEl>
                                          <p:spTgt spid="549">
                                            <p:txEl>
                                              <p:pRg st="0" end="0"/>
                                            </p:txEl>
                                          </p:spTgt>
                                        </p:tgtEl>
                                      </p:cBhvr>
                                    </p:animEffect>
                                  </p:childTnLst>
                                </p:cTn>
                              </p:par>
                              <p:par>
                                <p:cTn id="41" presetID="9" presetClass="emph" presetSubtype="0" grpId="0" nodeType="withEffect">
                                  <p:stCondLst>
                                    <p:cond delay="0"/>
                                  </p:stCondLst>
                                  <p:childTnLst>
                                    <p:set>
                                      <p:cBhvr rctx="PPT">
                                        <p:cTn id="42" dur="indefinite"/>
                                        <p:tgtEl>
                                          <p:spTgt spid="23"/>
                                        </p:tgtEl>
                                        <p:attrNameLst>
                                          <p:attrName>style.opacity</p:attrName>
                                        </p:attrNameLst>
                                      </p:cBhvr>
                                      <p:to>
                                        <p:strVal val="0.25"/>
                                      </p:to>
                                    </p:set>
                                    <p:animEffect filter="image" prLst="opacity: 0.25">
                                      <p:cBhvr rctx="IE">
                                        <p:cTn id="43" dur="indefinite"/>
                                        <p:tgtEl>
                                          <p:spTgt spid="23"/>
                                        </p:tgtEl>
                                      </p:cBhvr>
                                    </p:animEffect>
                                  </p:childTnLst>
                                </p:cTn>
                              </p:par>
                              <p:par>
                                <p:cTn id="44" presetID="9" presetClass="emph" presetSubtype="0" grpId="0" nodeType="withEffect">
                                  <p:stCondLst>
                                    <p:cond delay="0"/>
                                  </p:stCondLst>
                                  <p:childTnLst>
                                    <p:set>
                                      <p:cBhvr rctx="PPT">
                                        <p:cTn id="45" dur="indefinite"/>
                                        <p:tgtEl>
                                          <p:spTgt spid="24"/>
                                        </p:tgtEl>
                                        <p:attrNameLst>
                                          <p:attrName>style.opacity</p:attrName>
                                        </p:attrNameLst>
                                      </p:cBhvr>
                                      <p:to>
                                        <p:strVal val="0.25"/>
                                      </p:to>
                                    </p:set>
                                    <p:animEffect filter="image" prLst="opacity: 0.25">
                                      <p:cBhvr rctx="IE">
                                        <p:cTn id="46" dur="indefinite"/>
                                        <p:tgtEl>
                                          <p:spTgt spid="24"/>
                                        </p:tgtEl>
                                      </p:cBhvr>
                                    </p:animEffect>
                                  </p:childTnLst>
                                </p:cTn>
                              </p:par>
                              <p:par>
                                <p:cTn id="47" presetID="9" presetClass="emph" presetSubtype="0" grpId="0" nodeType="withEffect">
                                  <p:stCondLst>
                                    <p:cond delay="0"/>
                                  </p:stCondLst>
                                  <p:childTnLst>
                                    <p:set>
                                      <p:cBhvr rctx="PPT">
                                        <p:cTn id="48" dur="indefinite"/>
                                        <p:tgtEl>
                                          <p:spTgt spid="20"/>
                                        </p:tgtEl>
                                        <p:attrNameLst>
                                          <p:attrName>style.opacity</p:attrName>
                                        </p:attrNameLst>
                                      </p:cBhvr>
                                      <p:to>
                                        <p:strVal val="0.25"/>
                                      </p:to>
                                    </p:set>
                                    <p:animEffect filter="image" prLst="opacity: 0.25">
                                      <p:cBhvr rctx="IE">
                                        <p:cTn id="49"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40" grpId="0" animBg="1"/>
      <p:bldP spid="541" grpId="0" animBg="1"/>
      <p:bldP spid="543" grpId="0" build="p"/>
      <p:bldP spid="544" grpId="0" build="p"/>
      <p:bldP spid="545" grpId="0" build="p"/>
      <p:bldP spid="546" grpId="0" build="p"/>
      <p:bldP spid="549" grpId="0" build="p"/>
      <p:bldP spid="550" grpId="0" build="p"/>
      <p:bldP spid="19" grpId="0" animBg="1"/>
      <p:bldP spid="20" grpId="0" animBg="1"/>
      <p:bldP spid="21" grpId="0"/>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144"/>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144"/>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144"/>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Problem Statement</a:t>
            </a:r>
            <a:endParaRPr dirty="0"/>
          </a:p>
        </p:txBody>
      </p:sp>
      <p:sp>
        <p:nvSpPr>
          <p:cNvPr id="544" name="Google Shape;544;p38"/>
          <p:cNvSpPr txBox="1">
            <a:spLocks noGrp="1"/>
          </p:cNvSpPr>
          <p:nvPr>
            <p:ph type="subTitle" idx="2"/>
          </p:nvPr>
        </p:nvSpPr>
        <p:spPr>
          <a:xfrm>
            <a:off x="716600" y="1442146"/>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identified the problem to be solved</a:t>
            </a:r>
            <a:endParaRPr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144"/>
            <a:ext cx="2574300" cy="36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presented through storyline </a:t>
            </a:r>
            <a:endParaRPr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160516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43">
                                            <p:txEl>
                                              <p:pRg st="0" end="0"/>
                                            </p:txEl>
                                          </p:spTgt>
                                        </p:tgtEl>
                                        <p:attrNameLst>
                                          <p:attrName>style.opacity</p:attrName>
                                        </p:attrNameLst>
                                      </p:cBhvr>
                                      <p:to>
                                        <p:strVal val="0.25"/>
                                      </p:to>
                                    </p:set>
                                    <p:animEffect filter="image" prLst="opacity: 0.25">
                                      <p:cBhvr rctx="IE">
                                        <p:cTn id="7" dur="indefinite"/>
                                        <p:tgtEl>
                                          <p:spTgt spid="543">
                                            <p:txEl>
                                              <p:pRg st="0" end="0"/>
                                            </p:txEl>
                                          </p:spTgt>
                                        </p:tgtEl>
                                      </p:cBhvr>
                                    </p:animEffect>
                                  </p:childTnLst>
                                </p:cTn>
                              </p:par>
                              <p:par>
                                <p:cTn id="8" presetID="9" presetClass="emph" presetSubtype="0" grpId="0" nodeType="withEffect">
                                  <p:stCondLst>
                                    <p:cond delay="0"/>
                                  </p:stCondLst>
                                  <p:childTnLst>
                                    <p:set>
                                      <p:cBhvr rctx="PPT">
                                        <p:cTn id="9" dur="indefinite"/>
                                        <p:tgtEl>
                                          <p:spTgt spid="544">
                                            <p:txEl>
                                              <p:pRg st="0" end="0"/>
                                            </p:txEl>
                                          </p:spTgt>
                                        </p:tgtEl>
                                        <p:attrNameLst>
                                          <p:attrName>style.opacity</p:attrName>
                                        </p:attrNameLst>
                                      </p:cBhvr>
                                      <p:to>
                                        <p:strVal val="0.25"/>
                                      </p:to>
                                    </p:set>
                                    <p:animEffect filter="image" prLst="opacity: 0.25">
                                      <p:cBhvr rctx="IE">
                                        <p:cTn id="10" dur="indefinite"/>
                                        <p:tgtEl>
                                          <p:spTgt spid="544">
                                            <p:txEl>
                                              <p:pRg st="0" end="0"/>
                                            </p:txEl>
                                          </p:spTgt>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39"/>
                                        </p:tgtEl>
                                        <p:attrNameLst>
                                          <p:attrName>style.opacity</p:attrName>
                                        </p:attrNameLst>
                                      </p:cBhvr>
                                      <p:to>
                                        <p:strVal val="0.25"/>
                                      </p:to>
                                    </p:set>
                                    <p:animEffect filter="image" prLst="opacity: 0.25">
                                      <p:cBhvr rctx="IE">
                                        <p:cTn id="16" dur="indefinite"/>
                                        <p:tgtEl>
                                          <p:spTgt spid="539"/>
                                        </p:tgtEl>
                                      </p:cBhvr>
                                    </p:animEffect>
                                  </p:childTnLst>
                                </p:cTn>
                              </p:par>
                              <p:par>
                                <p:cTn id="17" presetID="9" presetClass="emph" presetSubtype="0" grpId="0" nodeType="withEffect">
                                  <p:stCondLst>
                                    <p:cond delay="0"/>
                                  </p:stCondLst>
                                  <p:childTnLst>
                                    <p:set>
                                      <p:cBhvr rctx="PPT">
                                        <p:cTn id="18" dur="indefinite"/>
                                        <p:tgtEl>
                                          <p:spTgt spid="547">
                                            <p:txEl>
                                              <p:pRg st="0" end="0"/>
                                            </p:txEl>
                                          </p:spTgt>
                                        </p:tgtEl>
                                        <p:attrNameLst>
                                          <p:attrName>style.opacity</p:attrName>
                                        </p:attrNameLst>
                                      </p:cBhvr>
                                      <p:to>
                                        <p:strVal val="0.25"/>
                                      </p:to>
                                    </p:set>
                                    <p:animEffect filter="image" prLst="opacity: 0.25">
                                      <p:cBhvr rctx="IE">
                                        <p:cTn id="19" dur="indefinite"/>
                                        <p:tgtEl>
                                          <p:spTgt spid="547">
                                            <p:txEl>
                                              <p:pRg st="0" end="0"/>
                                            </p:txEl>
                                          </p:spTgt>
                                        </p:tgtEl>
                                      </p:cBhvr>
                                    </p:animEffect>
                                  </p:childTnLst>
                                </p:cTn>
                              </p:par>
                              <p:par>
                                <p:cTn id="20" presetID="9" presetClass="emph" presetSubtype="0" grpId="0" nodeType="withEffect">
                                  <p:stCondLst>
                                    <p:cond delay="0"/>
                                  </p:stCondLst>
                                  <p:childTnLst>
                                    <p:set>
                                      <p:cBhvr rctx="PPT">
                                        <p:cTn id="21" dur="indefinite"/>
                                        <p:tgtEl>
                                          <p:spTgt spid="548">
                                            <p:txEl>
                                              <p:pRg st="0" end="0"/>
                                            </p:txEl>
                                          </p:spTgt>
                                        </p:tgtEl>
                                        <p:attrNameLst>
                                          <p:attrName>style.opacity</p:attrName>
                                        </p:attrNameLst>
                                      </p:cBhvr>
                                      <p:to>
                                        <p:strVal val="0.25"/>
                                      </p:to>
                                    </p:set>
                                    <p:animEffect filter="image" prLst="opacity: 0.25">
                                      <p:cBhvr rctx="IE">
                                        <p:cTn id="22" dur="indefinite"/>
                                        <p:tgtEl>
                                          <p:spTgt spid="548">
                                            <p:txEl>
                                              <p:pRg st="0" end="0"/>
                                            </p:txEl>
                                          </p:spTgt>
                                        </p:tgtEl>
                                      </p:cBhvr>
                                    </p:animEffect>
                                  </p:childTnLst>
                                </p:cTn>
                              </p:par>
                              <p:par>
                                <p:cTn id="23" presetID="9" presetClass="emph" presetSubtype="0" grpId="0" nodeType="withEffect">
                                  <p:stCondLst>
                                    <p:cond delay="0"/>
                                  </p:stCondLst>
                                  <p:childTnLst>
                                    <p:set>
                                      <p:cBhvr rctx="PPT">
                                        <p:cTn id="24" dur="indefinite"/>
                                        <p:tgtEl>
                                          <p:spTgt spid="549">
                                            <p:txEl>
                                              <p:pRg st="0" end="0"/>
                                            </p:txEl>
                                          </p:spTgt>
                                        </p:tgtEl>
                                        <p:attrNameLst>
                                          <p:attrName>style.opacity</p:attrName>
                                        </p:attrNameLst>
                                      </p:cBhvr>
                                      <p:to>
                                        <p:strVal val="0.25"/>
                                      </p:to>
                                    </p:set>
                                    <p:animEffect filter="image" prLst="opacity: 0.25">
                                      <p:cBhvr rctx="IE">
                                        <p:cTn id="25" dur="indefinite"/>
                                        <p:tgtEl>
                                          <p:spTgt spid="549">
                                            <p:txEl>
                                              <p:pRg st="0" end="0"/>
                                            </p:txEl>
                                          </p:spTgt>
                                        </p:tgtEl>
                                      </p:cBhvr>
                                    </p:animEffect>
                                  </p:childTnLst>
                                </p:cTn>
                              </p:par>
                              <p:par>
                                <p:cTn id="26" presetID="9" presetClass="emph" presetSubtype="0" grpId="0" nodeType="withEffect">
                                  <p:stCondLst>
                                    <p:cond delay="0"/>
                                  </p:stCondLst>
                                  <p:childTnLst>
                                    <p:set>
                                      <p:cBhvr rctx="PPT">
                                        <p:cTn id="27" dur="indefinite"/>
                                        <p:tgtEl>
                                          <p:spTgt spid="550">
                                            <p:txEl>
                                              <p:pRg st="0" end="0"/>
                                            </p:txEl>
                                          </p:spTgt>
                                        </p:tgtEl>
                                        <p:attrNameLst>
                                          <p:attrName>style.opacity</p:attrName>
                                        </p:attrNameLst>
                                      </p:cBhvr>
                                      <p:to>
                                        <p:strVal val="0.25"/>
                                      </p:to>
                                    </p:set>
                                    <p:animEffect filter="image" prLst="opacity: 0.25">
                                      <p:cBhvr rctx="IE">
                                        <p:cTn id="28" dur="indefinite"/>
                                        <p:tgtEl>
                                          <p:spTgt spid="550">
                                            <p:txEl>
                                              <p:pRg st="0" end="0"/>
                                            </p:txEl>
                                          </p:spTgt>
                                        </p:tgtEl>
                                      </p:cBhvr>
                                    </p:animEffect>
                                  </p:childTnLst>
                                </p:cTn>
                              </p:par>
                              <p:par>
                                <p:cTn id="29" presetID="9" presetClass="emph" presetSubtype="0" grpId="0" nodeType="withEffect">
                                  <p:stCondLst>
                                    <p:cond delay="0"/>
                                  </p:stCondLst>
                                  <p:childTnLst>
                                    <p:set>
                                      <p:cBhvr rctx="PPT">
                                        <p:cTn id="30" dur="indefinite"/>
                                        <p:tgtEl>
                                          <p:spTgt spid="541"/>
                                        </p:tgtEl>
                                        <p:attrNameLst>
                                          <p:attrName>style.opacity</p:attrName>
                                        </p:attrNameLst>
                                      </p:cBhvr>
                                      <p:to>
                                        <p:strVal val="0.25"/>
                                      </p:to>
                                    </p:set>
                                    <p:animEffect filter="image" prLst="opacity: 0.25">
                                      <p:cBhvr rctx="IE">
                                        <p:cTn id="31" dur="indefinite"/>
                                        <p:tgtEl>
                                          <p:spTgt spid="541"/>
                                        </p:tgtEl>
                                      </p:cBhvr>
                                    </p:animEffect>
                                  </p:childTnLst>
                                </p:cTn>
                              </p:par>
                              <p:par>
                                <p:cTn id="32" presetID="9" presetClass="emph" presetSubtype="0" grpId="0" nodeType="withEffect">
                                  <p:stCondLst>
                                    <p:cond delay="0"/>
                                  </p:stCondLst>
                                  <p:childTnLst>
                                    <p:set>
                                      <p:cBhvr rctx="PPT">
                                        <p:cTn id="33" dur="indefinite"/>
                                        <p:tgtEl>
                                          <p:spTgt spid="22"/>
                                        </p:tgtEl>
                                        <p:attrNameLst>
                                          <p:attrName>style.opacity</p:attrName>
                                        </p:attrNameLst>
                                      </p:cBhvr>
                                      <p:to>
                                        <p:strVal val="0.25"/>
                                      </p:to>
                                    </p:set>
                                    <p:animEffect filter="image" prLst="opacity: 0.25">
                                      <p:cBhvr rctx="IE">
                                        <p:cTn id="34" dur="indefinite"/>
                                        <p:tgtEl>
                                          <p:spTgt spid="22"/>
                                        </p:tgtEl>
                                      </p:cBhvr>
                                    </p:animEffect>
                                  </p:childTnLst>
                                </p:cTn>
                              </p:par>
                              <p:par>
                                <p:cTn id="35" presetID="9" presetClass="emph" presetSubtype="0" grpId="0" nodeType="withEffect">
                                  <p:stCondLst>
                                    <p:cond delay="0"/>
                                  </p:stCondLst>
                                  <p:childTnLst>
                                    <p:set>
                                      <p:cBhvr rctx="PPT">
                                        <p:cTn id="36" dur="indefinite"/>
                                        <p:tgtEl>
                                          <p:spTgt spid="21"/>
                                        </p:tgtEl>
                                        <p:attrNameLst>
                                          <p:attrName>style.opacity</p:attrName>
                                        </p:attrNameLst>
                                      </p:cBhvr>
                                      <p:to>
                                        <p:strVal val="0.25"/>
                                      </p:to>
                                    </p:set>
                                    <p:animEffect filter="image" prLst="opacity: 0.25">
                                      <p:cBhvr rctx="IE">
                                        <p:cTn id="37" dur="indefinite"/>
                                        <p:tgtEl>
                                          <p:spTgt spid="21"/>
                                        </p:tgtEl>
                                      </p:cBhvr>
                                    </p:animEffect>
                                  </p:childTnLst>
                                </p:cTn>
                              </p:par>
                              <p:par>
                                <p:cTn id="38" presetID="9" presetClass="emph" presetSubtype="0" grpId="0" nodeType="withEffect">
                                  <p:stCondLst>
                                    <p:cond delay="0"/>
                                  </p:stCondLst>
                                  <p:childTnLst>
                                    <p:set>
                                      <p:cBhvr rctx="PPT">
                                        <p:cTn id="39" dur="indefinite"/>
                                        <p:tgtEl>
                                          <p:spTgt spid="19"/>
                                        </p:tgtEl>
                                        <p:attrNameLst>
                                          <p:attrName>style.opacity</p:attrName>
                                        </p:attrNameLst>
                                      </p:cBhvr>
                                      <p:to>
                                        <p:strVal val="0.25"/>
                                      </p:to>
                                    </p:set>
                                    <p:animEffect filter="image" prLst="opacity: 0.25">
                                      <p:cBhvr rctx="IE">
                                        <p:cTn id="40" dur="indefinite"/>
                                        <p:tgtEl>
                                          <p:spTgt spid="19"/>
                                        </p:tgtEl>
                                      </p:cBhvr>
                                    </p:animEffect>
                                  </p:childTnLst>
                                </p:cTn>
                              </p:par>
                              <p:par>
                                <p:cTn id="41" presetID="9" presetClass="emph" presetSubtype="0" grpId="0" nodeType="withEffect">
                                  <p:stCondLst>
                                    <p:cond delay="0"/>
                                  </p:stCondLst>
                                  <p:childTnLst>
                                    <p:set>
                                      <p:cBhvr rctx="PPT">
                                        <p:cTn id="42" dur="indefinite"/>
                                        <p:tgtEl>
                                          <p:spTgt spid="20"/>
                                        </p:tgtEl>
                                        <p:attrNameLst>
                                          <p:attrName>style.opacity</p:attrName>
                                        </p:attrNameLst>
                                      </p:cBhvr>
                                      <p:to>
                                        <p:strVal val="0.25"/>
                                      </p:to>
                                    </p:set>
                                    <p:animEffect filter="image" prLst="opacity: 0.25">
                                      <p:cBhvr rctx="IE">
                                        <p:cTn id="43" dur="indefinite"/>
                                        <p:tgtEl>
                                          <p:spTgt spid="20"/>
                                        </p:tgtEl>
                                      </p:cBhvr>
                                    </p:animEffect>
                                  </p:childTnLst>
                                </p:cTn>
                              </p:par>
                              <p:par>
                                <p:cTn id="44" presetID="9" presetClass="emph" presetSubtype="0" grpId="0" nodeType="withEffect">
                                  <p:stCondLst>
                                    <p:cond delay="0"/>
                                  </p:stCondLst>
                                  <p:childTnLst>
                                    <p:set>
                                      <p:cBhvr rctx="PPT">
                                        <p:cTn id="45" dur="indefinite"/>
                                        <p:tgtEl>
                                          <p:spTgt spid="23"/>
                                        </p:tgtEl>
                                        <p:attrNameLst>
                                          <p:attrName>style.opacity</p:attrName>
                                        </p:attrNameLst>
                                      </p:cBhvr>
                                      <p:to>
                                        <p:strVal val="0.25"/>
                                      </p:to>
                                    </p:set>
                                    <p:animEffect filter="image" prLst="opacity: 0.25">
                                      <p:cBhvr rctx="IE">
                                        <p:cTn id="46" dur="indefinite"/>
                                        <p:tgtEl>
                                          <p:spTgt spid="23"/>
                                        </p:tgtEl>
                                      </p:cBhvr>
                                    </p:animEffect>
                                  </p:childTnLst>
                                </p:cTn>
                              </p:par>
                              <p:par>
                                <p:cTn id="47" presetID="9" presetClass="emph" presetSubtype="0" grpId="0" nodeType="withEffect">
                                  <p:stCondLst>
                                    <p:cond delay="0"/>
                                  </p:stCondLst>
                                  <p:childTnLst>
                                    <p:set>
                                      <p:cBhvr rctx="PPT">
                                        <p:cTn id="48" dur="indefinite"/>
                                        <p:tgtEl>
                                          <p:spTgt spid="24"/>
                                        </p:tgtEl>
                                        <p:attrNameLst>
                                          <p:attrName>style.opacity</p:attrName>
                                        </p:attrNameLst>
                                      </p:cBhvr>
                                      <p:to>
                                        <p:strVal val="0.25"/>
                                      </p:to>
                                    </p:set>
                                    <p:animEffect filter="image" prLst="opacity: 0.25">
                                      <p:cBhvr rctx="IE">
                                        <p:cTn id="49" dur="indefinite"/>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animBg="1"/>
      <p:bldP spid="540" grpId="0" animBg="1"/>
      <p:bldP spid="541" grpId="0" animBg="1"/>
      <p:bldP spid="543" grpId="0" build="p"/>
      <p:bldP spid="544" grpId="0" build="p"/>
      <p:bldP spid="547" grpId="0" build="p"/>
      <p:bldP spid="548" grpId="0" build="p"/>
      <p:bldP spid="549" grpId="0" build="p"/>
      <p:bldP spid="550" grpId="0" build="p"/>
      <p:bldP spid="19" grpId="0" animBg="1"/>
      <p:bldP spid="20" grpId="0" animBg="1"/>
      <p:bldP spid="21" grpId="0"/>
      <p:bldP spid="22" grpId="0"/>
      <p:bldP spid="23" grpId="0"/>
      <p:bldP spid="24" grpId="0"/>
    </p:bldLst>
  </p:timing>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1854</TotalTime>
  <Words>1244</Words>
  <Application>Microsoft Office PowerPoint</Application>
  <PresentationFormat>On-screen Show (16:9)</PresentationFormat>
  <Paragraphs>362</Paragraphs>
  <Slides>50</Slides>
  <Notes>49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Cambria Math</vt:lpstr>
      <vt:lpstr>Bebas Neue</vt:lpstr>
      <vt:lpstr>Arial</vt:lpstr>
      <vt:lpstr>Righteous</vt:lpstr>
      <vt:lpstr>Spartan</vt:lpstr>
      <vt:lpstr>Data Science Company Profile by Slidesgo</vt:lpstr>
      <vt:lpstr>LOAD SHORTFALL PREDICTIONAT 3-HOURLY FREQUENCY FOR SPAIN</vt:lpstr>
      <vt:lpstr>OUR TEAM</vt:lpstr>
      <vt:lpstr>OUR TEAM</vt:lpstr>
      <vt:lpstr>OUR TEAM</vt:lpstr>
      <vt:lpstr>OUR TEAM</vt:lpstr>
      <vt:lpstr>03.</vt:lpstr>
      <vt:lpstr>03.</vt:lpstr>
      <vt:lpstr>03.</vt:lpstr>
      <vt:lpstr>03.</vt:lpstr>
      <vt:lpstr>03.</vt:lpstr>
      <vt:lpstr>03.</vt:lpstr>
      <vt:lpstr>03.</vt:lpstr>
      <vt:lpstr>Problem Statement</vt:lpstr>
      <vt:lpstr>Problem Statement</vt:lpstr>
      <vt:lpstr>02.  Introduction</vt:lpstr>
      <vt:lpstr>PowerPoint Presentation</vt:lpstr>
      <vt:lpstr>03. Data Presentation</vt:lpstr>
      <vt:lpstr>01</vt:lpstr>
      <vt:lpstr>Density plot of load shortfall</vt:lpstr>
      <vt:lpstr>Target variable</vt:lpstr>
      <vt:lpstr>Features</vt:lpstr>
      <vt:lpstr>Features</vt:lpstr>
      <vt:lpstr>Features</vt:lpstr>
      <vt:lpstr>Features</vt:lpstr>
      <vt:lpstr>Features</vt:lpstr>
      <vt:lpstr>Features</vt:lpstr>
      <vt:lpstr>Features</vt:lpstr>
      <vt:lpstr>Features</vt:lpstr>
      <vt:lpstr>Process flowchat</vt:lpstr>
      <vt:lpstr>04.  Data Exploration (EDA)</vt:lpstr>
      <vt:lpstr>Spain</vt:lpstr>
      <vt:lpstr>Data Cleaning</vt:lpstr>
      <vt:lpstr>Load shortfall varies with time</vt:lpstr>
      <vt:lpstr>3 Hourly Variation of Load Shortfall </vt:lpstr>
      <vt:lpstr>Variation by time of day</vt:lpstr>
      <vt:lpstr>Grouping weather features by cities</vt:lpstr>
      <vt:lpstr>Cities with similar weather features</vt:lpstr>
      <vt:lpstr>Hypothesis 1</vt:lpstr>
      <vt:lpstr>Hypothesis 2</vt:lpstr>
      <vt:lpstr>Data cleaing and feature Engineering</vt:lpstr>
      <vt:lpstr>PowerPoint Presentation</vt:lpstr>
      <vt:lpstr>05.  Model Presentation</vt:lpstr>
      <vt:lpstr>Load shortfall 3h</vt:lpstr>
      <vt:lpstr>Load shortfall 3h</vt:lpstr>
      <vt:lpstr>Model Exploration</vt:lpstr>
      <vt:lpstr>Model Performance – MSE Test</vt:lpstr>
      <vt:lpstr>Model Performance – RSME Test</vt:lpstr>
      <vt:lpstr>Model Performance – R^2 Score</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LOAD SHORTFALL PREDICTIONCOMPANY PROFILE</dc:title>
  <dc:creator>uLesson</dc:creator>
  <cp:lastModifiedBy>USER</cp:lastModifiedBy>
  <cp:revision>68</cp:revision>
  <dcterms:modified xsi:type="dcterms:W3CDTF">2022-05-25T20:09:18Z</dcterms:modified>
</cp:coreProperties>
</file>